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0" r:id="rId6"/>
    <p:sldId id="259" r:id="rId7"/>
    <p:sldId id="271" r:id="rId8"/>
    <p:sldId id="261" r:id="rId9"/>
    <p:sldId id="262" r:id="rId10"/>
    <p:sldId id="275" r:id="rId11"/>
    <p:sldId id="263" r:id="rId12"/>
    <p:sldId id="264" r:id="rId13"/>
    <p:sldId id="265" r:id="rId14"/>
    <p:sldId id="272" r:id="rId15"/>
    <p:sldId id="266" r:id="rId16"/>
    <p:sldId id="273" r:id="rId17"/>
    <p:sldId id="267" r:id="rId18"/>
    <p:sldId id="268" r:id="rId19"/>
    <p:sldId id="260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B258B-81DF-D528-A122-358A7350A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217AC-4BC9-5044-EC0D-2795EA7DE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04375-D464-8434-90F5-1FF3C4B2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FE1DD-3FD5-4071-C3B2-EE855045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4989B-4044-D395-F03C-45826986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0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D38B3-1E25-6118-8448-D965D2CF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1C274-3A30-A168-525F-752FA5531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BEA27-E941-F762-352C-ABCE33BA7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7DE15-D532-ABA4-76F8-2FD1450D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A81E2-09FA-5D8D-4DC4-BB7A1542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5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191419-4D8D-016D-165E-CB3F8541E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FF947-F5EE-6E76-E119-857EA9D26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C7912-EB6A-C2A7-548D-AF1E93F4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2E958-F3C8-7A1C-1ABC-C47BB13C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EBBEE-64AA-28F1-E5DF-34C8D26E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1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9A18A-DAF2-BC11-05EC-15720975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B504D-0CDE-734E-D355-B5E71BFF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FE535-7B60-055F-CA9C-FE951716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85F8F-6FB8-86CA-6F1E-BF8CBBA0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5AFF8-8FD6-68ED-E92E-42695906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8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81A31-AB9A-F374-A33A-81635C770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94767-F198-7880-C138-1A2EF2BBD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23D16-5A2A-4491-576C-6A8FB791D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22D7B-4AFE-9B9A-4AD5-C0DFDE50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BC5FA-AD4C-0A86-E6BF-B0FBF3C7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7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8A59B-42EE-0E43-4A9C-48FDEC28C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8538C-99D9-D69E-87F1-193E87339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46ECE-5699-1A75-7AE5-8E7A37630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DA99E-CCAE-D46D-8D5D-89276D2C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26AD1-9737-F37B-728D-B7C8F102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7D87E-BD5C-05BB-9569-A346D47C5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27157-3B57-D1AC-05FB-8E3767CE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B707A-4DC7-1A01-0CE5-82009958A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16D6A-D88A-2F97-8184-89C062FEC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82F28A-3EAF-5A8F-D97D-60928A345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74D344-C43F-6185-0766-6937E12DF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A1666-32F4-0BAC-C79F-4BBA4C8F1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848BE-5EAC-A62B-A05C-E1A4490F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35F34C-75BE-2BD6-FD40-DC7CD00FB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4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B6EF1-752D-B01D-4C4E-C466134B5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43F541-BAE0-BAD4-05DB-4B1350BF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E29CCB-8269-46EF-7F02-AD1B6E17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C89868-ABAC-697B-9AC0-9BDBB18E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037B6-6358-E2C3-4C05-975690219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3BC76-06FC-5649-DDAC-DC5B37C75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DA1E7-B1A7-F900-B5B3-9E908E1F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0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4BE57-A2E2-4C0C-1A10-2F81CBB2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B2035-6D8F-D1B6-1249-0AE63E873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B073F-3966-744F-5D6B-10482E3F9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CA8C3-EC0B-EF10-ADF6-73641B11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4B05E-E49B-13FB-2E1E-B9D41009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81881-0665-1957-57D5-DCD9D0F27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0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E407F-735E-F5EA-BDAA-29A7E2FE4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B45A78-76D9-ADE3-254B-14EBE5027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5E572-07D0-9281-7DA9-6550660D7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27747-BFEB-4C95-67B3-3BD5BAF8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7DEE8-CA51-806B-83EB-8E0E24F4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B4904-71F4-4B7B-654F-5E37D942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0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915E8D-C47F-42A1-7731-624B61D2C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B9F31-2BD8-672D-E6B5-1A3646BB5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39E3C-6AF9-74C5-2F82-2BE4C7D65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80925-492F-AB44-97B2-2326A3552058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5EFAE-1D31-AD08-F4B9-16805D014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BA387-A390-6944-6E4D-7B39911A1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C406B-3A2A-0B44-AED9-3A7824E49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1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6BAAA-1534-4BFF-32D8-97BFC7CC6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2702"/>
          </a:xfrm>
        </p:spPr>
        <p:txBody>
          <a:bodyPr>
            <a:normAutofit/>
          </a:bodyPr>
          <a:lstStyle/>
          <a:p>
            <a:r>
              <a:rPr lang="en-IN" sz="7200" b="1" u="sng" dirty="0"/>
              <a:t>AUB case presentation </a:t>
            </a:r>
            <a:endParaRPr lang="en-US" sz="72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78E55-62D9-75A8-30F9-77D889E67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71948"/>
            <a:ext cx="9144000" cy="1662546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                              Dr. </a:t>
            </a:r>
            <a:r>
              <a:rPr lang="en-IN" dirty="0" err="1"/>
              <a:t>Tejaswini</a:t>
            </a:r>
            <a:r>
              <a:rPr lang="en-IN" dirty="0"/>
              <a:t>  J</a:t>
            </a:r>
          </a:p>
          <a:p>
            <a:r>
              <a:rPr lang="en-IN" dirty="0"/>
              <a:t>                                  Dr. </a:t>
            </a:r>
            <a:r>
              <a:rPr lang="en-IN" dirty="0" err="1"/>
              <a:t>Poornima</a:t>
            </a:r>
            <a:r>
              <a:rPr lang="en-IN" dirty="0"/>
              <a:t> R S</a:t>
            </a:r>
          </a:p>
          <a:p>
            <a:endParaRPr lang="en-IN" dirty="0"/>
          </a:p>
          <a:p>
            <a:r>
              <a:rPr lang="en-IN" dirty="0"/>
              <a:t>    </a:t>
            </a:r>
            <a:r>
              <a:rPr lang="en-IN" sz="3100" dirty="0"/>
              <a:t>General Hospital </a:t>
            </a:r>
            <a:r>
              <a:rPr lang="en-IN" sz="3100" dirty="0" err="1"/>
              <a:t>Jaynagar</a:t>
            </a:r>
            <a:r>
              <a:rPr lang="en-IN" sz="3100" dirty="0"/>
              <a:t> </a:t>
            </a:r>
          </a:p>
          <a:p>
            <a:r>
              <a:rPr lang="en-IN" sz="3100" dirty="0"/>
              <a:t>Bangalore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59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7623-F818-FBEB-1720-12BFA67D1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3761"/>
            <a:ext cx="10515600" cy="5773202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</a:t>
            </a:r>
            <a:r>
              <a:rPr lang="en-IN" b="1" u="sng" dirty="0"/>
              <a:t>SUMMARY</a:t>
            </a:r>
            <a:r>
              <a:rPr lang="en-IN" dirty="0"/>
              <a:t> </a:t>
            </a:r>
          </a:p>
          <a:p>
            <a:r>
              <a:rPr lang="en-IN" dirty="0"/>
              <a:t>Mrs X aged 38yrs clerk by occupation coming from low socio-economic status admitted with history of heavy menstrual bleeding since 6months  . Her last menstrual period was 15/4 /23 ,periods are regular but persisting for 8 days </a:t>
            </a:r>
            <a:r>
              <a:rPr lang="en-IN" dirty="0" err="1"/>
              <a:t>occuring</a:t>
            </a:r>
            <a:r>
              <a:rPr lang="en-IN" dirty="0"/>
              <a:t> in 21-25days interval . No significant negative history , family history and past history .Most probably this is a case of AUB (L) </a:t>
            </a:r>
          </a:p>
          <a:p>
            <a:pPr marL="0" indent="0">
              <a:buNone/>
            </a:pPr>
            <a:r>
              <a:rPr lang="en-IN" dirty="0"/>
              <a:t>                                               AUB (A)</a:t>
            </a:r>
          </a:p>
          <a:p>
            <a:pPr marL="0" indent="0">
              <a:buNone/>
            </a:pPr>
            <a:r>
              <a:rPr lang="en-IN" dirty="0"/>
              <a:t>                                               AUB (M)</a:t>
            </a:r>
          </a:p>
        </p:txBody>
      </p:sp>
    </p:spTree>
    <p:extLst>
      <p:ext uri="{BB962C8B-B14F-4D97-AF65-F5344CB8AC3E}">
        <p14:creationId xmlns:p14="http://schemas.microsoft.com/office/powerpoint/2010/main" val="1015911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C427A-EC61-ED0E-A960-3EAE1C749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0" y="178129"/>
            <a:ext cx="9964387" cy="7065818"/>
          </a:xfrm>
        </p:spPr>
        <p:txBody>
          <a:bodyPr>
            <a:noAutofit/>
          </a:bodyPr>
          <a:lstStyle/>
          <a:p>
            <a:r>
              <a:rPr lang="en-IN" b="1" u="sng" dirty="0"/>
              <a:t>General physical examination </a:t>
            </a:r>
          </a:p>
          <a:p>
            <a:pPr marL="0" indent="0">
              <a:buNone/>
            </a:pPr>
            <a:r>
              <a:rPr lang="en-IN" dirty="0"/>
              <a:t> Patient is conscious, alert and co operative</a:t>
            </a:r>
          </a:p>
          <a:p>
            <a:pPr marL="0" indent="0">
              <a:buNone/>
            </a:pPr>
            <a:r>
              <a:rPr lang="en-IN" dirty="0"/>
              <a:t>Moderately built and nourished </a:t>
            </a:r>
          </a:p>
          <a:p>
            <a:pPr marL="0" indent="0">
              <a:buNone/>
            </a:pPr>
            <a:r>
              <a:rPr lang="en-IN" dirty="0"/>
              <a:t>Height – 167cms </a:t>
            </a:r>
          </a:p>
          <a:p>
            <a:pPr marL="0" indent="0">
              <a:buNone/>
            </a:pPr>
            <a:r>
              <a:rPr lang="en-IN" dirty="0"/>
              <a:t>Weight – 80kgs</a:t>
            </a:r>
          </a:p>
          <a:p>
            <a:pPr marL="0" indent="0">
              <a:buNone/>
            </a:pPr>
            <a:r>
              <a:rPr lang="en-IN" dirty="0"/>
              <a:t>BMI – 28.7kg/m2 </a:t>
            </a:r>
          </a:p>
          <a:p>
            <a:pPr marL="0" indent="0">
              <a:buNone/>
            </a:pPr>
            <a:r>
              <a:rPr lang="en-IN" dirty="0"/>
              <a:t>Spine , thyroid and B/L breast  appear normal </a:t>
            </a:r>
          </a:p>
          <a:p>
            <a:pPr marL="0" indent="0">
              <a:buNone/>
            </a:pPr>
            <a:r>
              <a:rPr lang="en-IN" dirty="0"/>
              <a:t>Pallor – (+)</a:t>
            </a:r>
          </a:p>
          <a:p>
            <a:pPr marL="0" indent="0">
              <a:buNone/>
            </a:pPr>
            <a:r>
              <a:rPr lang="en-IN" dirty="0"/>
              <a:t>Icterus – (-) </a:t>
            </a:r>
          </a:p>
          <a:p>
            <a:pPr marL="0" indent="0">
              <a:buNone/>
            </a:pPr>
            <a:r>
              <a:rPr lang="en-IN" dirty="0"/>
              <a:t>Cyanosis – (-)</a:t>
            </a:r>
          </a:p>
          <a:p>
            <a:pPr marL="0" indent="0">
              <a:buNone/>
            </a:pPr>
            <a:r>
              <a:rPr lang="en-IN" dirty="0"/>
              <a:t>Clubbing – (-)</a:t>
            </a:r>
          </a:p>
          <a:p>
            <a:pPr marL="0" indent="0">
              <a:buNone/>
            </a:pPr>
            <a:r>
              <a:rPr lang="en-IN" dirty="0"/>
              <a:t>Lymphadenopathy - (-) </a:t>
            </a:r>
          </a:p>
          <a:p>
            <a:pPr marL="0" indent="0">
              <a:buNone/>
            </a:pPr>
            <a:r>
              <a:rPr lang="en-IN" dirty="0" err="1"/>
              <a:t>Edema</a:t>
            </a:r>
            <a:r>
              <a:rPr lang="en-IN" dirty="0"/>
              <a:t> –(-)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2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ED50-BBDA-D0AE-E921-8DA21595B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1282" y="629392"/>
            <a:ext cx="10142517" cy="5547571"/>
          </a:xfrm>
        </p:spPr>
        <p:txBody>
          <a:bodyPr>
            <a:normAutofit lnSpcReduction="10000"/>
          </a:bodyPr>
          <a:lstStyle/>
          <a:p>
            <a:r>
              <a:rPr lang="en-IN" sz="3200" dirty="0"/>
              <a:t>Pulse rate – 98beats per minute </a:t>
            </a:r>
          </a:p>
          <a:p>
            <a:r>
              <a:rPr lang="en-IN" sz="3200" dirty="0"/>
              <a:t>Blood pressure – 120/70mmHg </a:t>
            </a:r>
          </a:p>
          <a:p>
            <a:r>
              <a:rPr lang="en-IN" sz="3200" dirty="0"/>
              <a:t>Respiratory rate – 16cycles per minute </a:t>
            </a:r>
          </a:p>
          <a:p>
            <a:r>
              <a:rPr lang="en-IN" sz="3200" dirty="0"/>
              <a:t>Temperature – 37°c </a:t>
            </a:r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dirty="0"/>
              <a:t>  </a:t>
            </a:r>
            <a:r>
              <a:rPr lang="en-IN" sz="3200" b="1" u="sng" dirty="0"/>
              <a:t>Systemic examination</a:t>
            </a:r>
            <a:r>
              <a:rPr lang="en-IN" sz="3200" dirty="0"/>
              <a:t> </a:t>
            </a:r>
          </a:p>
          <a:p>
            <a:r>
              <a:rPr lang="en-IN" sz="3200" u="sng" dirty="0"/>
              <a:t>Respiratory system – </a:t>
            </a:r>
            <a:r>
              <a:rPr lang="en-IN" sz="3200" dirty="0"/>
              <a:t> Bilateral normal vesicular breath sounds heard </a:t>
            </a:r>
          </a:p>
          <a:p>
            <a:r>
              <a:rPr lang="en-IN" sz="3200" u="sng" dirty="0"/>
              <a:t>Cardiovascular system –</a:t>
            </a:r>
            <a:r>
              <a:rPr lang="en-IN" sz="3200" dirty="0"/>
              <a:t> S1 and S2 heard , no murmurs </a:t>
            </a:r>
          </a:p>
          <a:p>
            <a:r>
              <a:rPr lang="en-IN" sz="3200" u="sng" dirty="0"/>
              <a:t>Central nervous system </a:t>
            </a:r>
            <a:r>
              <a:rPr lang="en-IN" sz="3200" dirty="0"/>
              <a:t>– conscious, oriented ,higher mental functions are normal 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90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99267-5485-1089-CB86-A5D29FCA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5013"/>
            <a:ext cx="10515600" cy="5701950"/>
          </a:xfrm>
        </p:spPr>
        <p:txBody>
          <a:bodyPr/>
          <a:lstStyle/>
          <a:p>
            <a:pPr marL="0" indent="0">
              <a:buNone/>
            </a:pPr>
            <a:r>
              <a:rPr lang="en-IN" sz="3600" b="1" u="sng" dirty="0"/>
              <a:t>Per abdomen examination</a:t>
            </a:r>
          </a:p>
          <a:p>
            <a:pPr marL="0" indent="0">
              <a:buNone/>
            </a:pPr>
            <a:r>
              <a:rPr lang="en-IN" sz="3600" b="1" u="sng" dirty="0"/>
              <a:t> </a:t>
            </a:r>
          </a:p>
          <a:p>
            <a:pPr marL="0" indent="0">
              <a:buNone/>
            </a:pPr>
            <a:r>
              <a:rPr lang="en-IN" sz="3600" b="1" u="sng" dirty="0"/>
              <a:t>Inspection</a:t>
            </a:r>
            <a:r>
              <a:rPr lang="en-IN" sz="3600" dirty="0"/>
              <a:t> –All quadrants of abdomen move equally with respiration umbilicus is central  inverted ,no visible sinuses , pulsations ,engorged veins </a:t>
            </a:r>
          </a:p>
          <a:p>
            <a:pPr marL="0" indent="0">
              <a:buNone/>
            </a:pPr>
            <a:r>
              <a:rPr lang="en-IN" sz="3600" dirty="0"/>
              <a:t>A transverse suprapubic scar measuring about 2cms seen healed by primary intention </a:t>
            </a:r>
          </a:p>
          <a:p>
            <a:pPr marL="0" indent="0">
              <a:buNone/>
            </a:pPr>
            <a:r>
              <a:rPr lang="en-IN" sz="3600" dirty="0"/>
              <a:t>All </a:t>
            </a:r>
            <a:r>
              <a:rPr lang="en-IN" sz="3600" dirty="0" err="1"/>
              <a:t>hernial</a:t>
            </a:r>
            <a:r>
              <a:rPr lang="en-IN" sz="3600" dirty="0"/>
              <a:t> orifices are intact and normal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00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FBF06-5B96-02CD-BDEE-494DC92A3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776" y="653143"/>
            <a:ext cx="10380023" cy="5523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u="sng" dirty="0"/>
              <a:t>Palpation</a:t>
            </a:r>
            <a:r>
              <a:rPr lang="en-IN" sz="3600" dirty="0"/>
              <a:t> – All </a:t>
            </a:r>
            <a:r>
              <a:rPr lang="en-IN" sz="3600" dirty="0" err="1"/>
              <a:t>inspectory</a:t>
            </a:r>
            <a:r>
              <a:rPr lang="en-IN" sz="3600" dirty="0"/>
              <a:t> findings confirmed. In the </a:t>
            </a:r>
            <a:r>
              <a:rPr lang="en-IN" sz="3600" dirty="0" err="1"/>
              <a:t>hypogastric</a:t>
            </a:r>
            <a:r>
              <a:rPr lang="en-IN" sz="3600" dirty="0"/>
              <a:t> region ,uniformly enlarged mass with a smooth surface measuring about 16 weeks size gravid uterus  having well defined margins on all sides except lower margin  ,firm in consistency , mobile from side to side , non – tender.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7691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FB7AA-C5D5-705E-2565-CF1A56680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902" y="510639"/>
            <a:ext cx="10391898" cy="5793087"/>
          </a:xfrm>
        </p:spPr>
        <p:txBody>
          <a:bodyPr>
            <a:normAutofit/>
          </a:bodyPr>
          <a:lstStyle/>
          <a:p>
            <a:r>
              <a:rPr lang="en-IN" sz="3600" b="1" u="sng" dirty="0"/>
              <a:t>Percussion</a:t>
            </a:r>
            <a:r>
              <a:rPr lang="en-IN" sz="3600" b="1" dirty="0"/>
              <a:t> </a:t>
            </a:r>
          </a:p>
          <a:p>
            <a:pPr marL="0" indent="0">
              <a:buNone/>
            </a:pPr>
            <a:r>
              <a:rPr lang="en-IN" sz="3600" dirty="0"/>
              <a:t>  Dull note over the mass , no  free fluid in abdomen</a:t>
            </a:r>
          </a:p>
          <a:p>
            <a:pPr marL="0" indent="0">
              <a:buNone/>
            </a:pPr>
            <a:r>
              <a:rPr lang="en-IN" sz="3600" dirty="0"/>
              <a:t> </a:t>
            </a:r>
          </a:p>
          <a:p>
            <a:r>
              <a:rPr lang="en-IN" sz="3600" b="1" u="sng" dirty="0"/>
              <a:t>Auscultation</a:t>
            </a:r>
          </a:p>
          <a:p>
            <a:pPr marL="0" indent="0">
              <a:buNone/>
            </a:pPr>
            <a:r>
              <a:rPr lang="en-IN" sz="3600" dirty="0"/>
              <a:t> bowel sounds heard    </a:t>
            </a:r>
          </a:p>
          <a:p>
            <a:pPr marL="0" indent="0">
              <a:buNone/>
            </a:pPr>
            <a:r>
              <a:rPr lang="en-IN" sz="3600" dirty="0"/>
              <a:t> </a:t>
            </a:r>
            <a:endParaRPr lang="en-IN" sz="3600" u="sng" dirty="0"/>
          </a:p>
        </p:txBody>
      </p:sp>
    </p:spTree>
    <p:extLst>
      <p:ext uri="{BB962C8B-B14F-4D97-AF65-F5344CB8AC3E}">
        <p14:creationId xmlns:p14="http://schemas.microsoft.com/office/powerpoint/2010/main" val="3863461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E66D7-6E21-4639-4842-B962E8551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0016"/>
            <a:ext cx="10515600" cy="5606947"/>
          </a:xfrm>
        </p:spPr>
        <p:txBody>
          <a:bodyPr>
            <a:normAutofit/>
          </a:bodyPr>
          <a:lstStyle/>
          <a:p>
            <a:r>
              <a:rPr lang="en-IN" sz="3600" b="1" u="sng" dirty="0"/>
              <a:t>Local examination  </a:t>
            </a:r>
            <a:r>
              <a:rPr lang="en-IN" sz="3600" dirty="0"/>
              <a:t>
 </a:t>
            </a:r>
            <a:r>
              <a:rPr lang="en-IN" sz="3600" u="sng" dirty="0"/>
              <a:t>Inspection</a:t>
            </a:r>
            <a:r>
              <a:rPr lang="en-IN" sz="3600" dirty="0"/>
              <a:t> – Vulva and vagina appear  normal 
</a:t>
            </a:r>
            <a:r>
              <a:rPr lang="en-IN" sz="3600" u="sng" dirty="0"/>
              <a:t>Per speculum examination</a:t>
            </a:r>
            <a:r>
              <a:rPr lang="en-IN" sz="3600" dirty="0"/>
              <a:t> – Vagina healthy ,cervix posterior and healthy   ,no visible mass , no descent  
</a:t>
            </a:r>
            <a:r>
              <a:rPr lang="en-IN" sz="3600" u="sng" dirty="0"/>
              <a:t> Bimanual examination </a:t>
            </a:r>
            <a:r>
              <a:rPr lang="en-IN" sz="3600" dirty="0"/>
              <a:t>- Uterus – mobile ,around -16 weeks size ,all </a:t>
            </a:r>
            <a:r>
              <a:rPr lang="en-IN" sz="3600" dirty="0" err="1"/>
              <a:t>fornices</a:t>
            </a:r>
            <a:r>
              <a:rPr lang="en-IN" sz="3600" dirty="0"/>
              <a:t> free , no </a:t>
            </a:r>
            <a:r>
              <a:rPr lang="en-IN" sz="3600" dirty="0" err="1"/>
              <a:t>fornicial</a:t>
            </a:r>
            <a:r>
              <a:rPr lang="en-IN" sz="3600" dirty="0"/>
              <a:t> tenderness , no cervical motion tenderness
</a:t>
            </a:r>
            <a:r>
              <a:rPr lang="en-IN" sz="3600" u="sng" dirty="0"/>
              <a:t>Per rectal examination</a:t>
            </a:r>
            <a:r>
              <a:rPr lang="en-IN" sz="3600" dirty="0"/>
              <a:t> – unremarkable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2022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AB0E4-CA07-C4A2-5DBD-FEF6D1ED6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Summary</a:t>
            </a:r>
            <a:r>
              <a:rPr lang="en-IN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7B0D4-841E-15DC-04AE-AFC09952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6" y="1690688"/>
            <a:ext cx="10783784" cy="4486275"/>
          </a:xfrm>
        </p:spPr>
        <p:txBody>
          <a:bodyPr>
            <a:noAutofit/>
          </a:bodyPr>
          <a:lstStyle/>
          <a:p>
            <a:r>
              <a:rPr lang="en-IN" sz="3600" dirty="0"/>
              <a:t>Mrs X aged 38yrs clerk by occupation coming from low socio-economic status admitted with history of heavy menstrual bleeding since 6months  . Her last menstrual period was 15/4 /23 ,periods are regular but persisting for 8 days </a:t>
            </a:r>
            <a:r>
              <a:rPr lang="en-IN" sz="3600" dirty="0" err="1"/>
              <a:t>occuring</a:t>
            </a:r>
            <a:r>
              <a:rPr lang="en-IN" sz="3600" dirty="0"/>
              <a:t> in 21-25days interval .  </a:t>
            </a:r>
          </a:p>
          <a:p>
            <a:r>
              <a:rPr lang="en-IN" sz="3600" dirty="0"/>
              <a:t>On examination vitals stable and she appears anaemic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2348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8DF50-05C5-849E-FB83-42AB7B082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2" y="688769"/>
            <a:ext cx="10902537" cy="5514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dirty="0"/>
              <a:t> On abdominal examination there was a lower abdominal swelling ,situated midline ,almost globular ,firm in consistency , margins are well defined except lower margin which could not be reached ,surface is smooth, dull on percussion </a:t>
            </a:r>
          </a:p>
          <a:p>
            <a:pPr marL="0" indent="0">
              <a:buNone/>
            </a:pPr>
            <a:r>
              <a:rPr lang="en-IN" sz="3600" dirty="0"/>
              <a:t>Bimanual examination shows a </a:t>
            </a:r>
            <a:r>
              <a:rPr lang="en-IN" sz="3600" dirty="0" err="1"/>
              <a:t>pelviabdominal</a:t>
            </a:r>
            <a:r>
              <a:rPr lang="en-IN" sz="3600" dirty="0"/>
              <a:t> mass seems to be arisen from the uterus about 16weeks size gravid uterus </a:t>
            </a:r>
          </a:p>
          <a:p>
            <a:pPr marL="0" indent="0">
              <a:buNone/>
            </a:pPr>
            <a:r>
              <a:rPr lang="en-IN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347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D32AF-C7D6-50B5-50FF-D86E7B1E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u="sng" dirty="0"/>
              <a:t>Provisional diagnosis </a:t>
            </a:r>
            <a:r>
              <a:rPr lang="en-IN" sz="3600" dirty="0"/>
              <a:t>
</a:t>
            </a:r>
            <a:r>
              <a:rPr lang="en-IN" sz="3600" dirty="0" err="1"/>
              <a:t>Mrs.X</a:t>
            </a:r>
            <a:r>
              <a:rPr lang="en-IN" sz="3600" dirty="0"/>
              <a:t> 38yrs old P2L2 with anaemia  with probably  AUB(L)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5363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312A4-2207-B1C3-096C-D24F8F33D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394" y="97971"/>
            <a:ext cx="10285021" cy="6662057"/>
          </a:xfrm>
        </p:spPr>
        <p:txBody>
          <a:bodyPr>
            <a:noAutofit/>
          </a:bodyPr>
          <a:lstStyle/>
          <a:p>
            <a:r>
              <a:rPr lang="en-IN" dirty="0"/>
              <a:t>Name -Mrs X                                     </a:t>
            </a:r>
          </a:p>
          <a:p>
            <a:r>
              <a:rPr lang="en-IN" dirty="0"/>
              <a:t>Age – 38yrs</a:t>
            </a:r>
          </a:p>
          <a:p>
            <a:r>
              <a:rPr lang="en-IN" dirty="0"/>
              <a:t>Address – </a:t>
            </a:r>
            <a:r>
              <a:rPr lang="en-IN" dirty="0" err="1"/>
              <a:t>Devarachikanahalli</a:t>
            </a:r>
            <a:r>
              <a:rPr lang="en-IN" dirty="0"/>
              <a:t> Bangalore </a:t>
            </a:r>
          </a:p>
          <a:p>
            <a:pPr marL="0" indent="0">
              <a:buNone/>
            </a:pPr>
            <a:r>
              <a:rPr lang="en-IN" dirty="0"/>
              <a:t>                      Karnataka</a:t>
            </a:r>
          </a:p>
          <a:p>
            <a:r>
              <a:rPr lang="en-IN" dirty="0"/>
              <a:t>Occupation – Clerk in a dental clinic </a:t>
            </a:r>
          </a:p>
          <a:p>
            <a:r>
              <a:rPr lang="en-IN" dirty="0"/>
              <a:t>Marital status – Married  ML – 16yrs Non consanguineous marriage </a:t>
            </a:r>
          </a:p>
          <a:p>
            <a:r>
              <a:rPr lang="en-IN" dirty="0"/>
              <a:t>Husband’s name – Mr. Y </a:t>
            </a:r>
          </a:p>
          <a:p>
            <a:r>
              <a:rPr lang="en-IN" dirty="0"/>
              <a:t>Husband’s occupation – fruit vendor </a:t>
            </a:r>
          </a:p>
          <a:p>
            <a:r>
              <a:rPr lang="en-IN" dirty="0"/>
              <a:t>Socio economic status – lower middle class </a:t>
            </a:r>
          </a:p>
          <a:p>
            <a:r>
              <a:rPr lang="en-IN" dirty="0"/>
              <a:t>Religion – Hindu </a:t>
            </a:r>
          </a:p>
          <a:p>
            <a:r>
              <a:rPr lang="en-IN" dirty="0"/>
              <a:t>Parity – para 2 living 2 </a:t>
            </a:r>
          </a:p>
          <a:p>
            <a:r>
              <a:rPr lang="en-IN" dirty="0"/>
              <a:t>Date of admission – 5/5/23</a:t>
            </a:r>
          </a:p>
          <a:p>
            <a:r>
              <a:rPr lang="en-IN" dirty="0"/>
              <a:t>Date of examination – 6/5/23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133B6B-108D-88C6-FCFD-79849DA6F049}"/>
              </a:ext>
            </a:extLst>
          </p:cNvPr>
          <p:cNvSpPr txBox="1"/>
          <p:nvPr/>
        </p:nvSpPr>
        <p:spPr>
          <a:xfrm>
            <a:off x="5183579" y="252350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274B-8630-B059-DC34-67B05BDEC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7200" b="1" dirty="0"/>
              <a:t>THANK YOU</a:t>
            </a:r>
            <a:r>
              <a:rPr lang="en-IN" sz="7200" b="1" u="sng" dirty="0"/>
              <a:t> </a:t>
            </a:r>
            <a:endParaRPr lang="en-US" sz="7200" b="1" u="sng" dirty="0"/>
          </a:p>
        </p:txBody>
      </p:sp>
    </p:spTree>
    <p:extLst>
      <p:ext uri="{BB962C8B-B14F-4D97-AF65-F5344CB8AC3E}">
        <p14:creationId xmlns:p14="http://schemas.microsoft.com/office/powerpoint/2010/main" val="187501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13EFD-BBEB-89B3-39A9-F9DE91F5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5948"/>
            <a:ext cx="10515600" cy="6086103"/>
          </a:xfrm>
        </p:spPr>
        <p:txBody>
          <a:bodyPr>
            <a:normAutofit/>
          </a:bodyPr>
          <a:lstStyle/>
          <a:p>
            <a:r>
              <a:rPr lang="en-IN" sz="3900" b="1" u="sng" dirty="0"/>
              <a:t>Chief complaints </a:t>
            </a:r>
            <a:r>
              <a:rPr lang="en-IN" sz="3900" dirty="0"/>
              <a:t>–c/o heavy menstrual bleeding since 6 months.</a:t>
            </a:r>
          </a:p>
          <a:p>
            <a:r>
              <a:rPr lang="en-IN" sz="3200" b="1" u="sng" dirty="0"/>
              <a:t>History of present illness – </a:t>
            </a:r>
            <a:r>
              <a:rPr lang="en-IN" sz="2400" dirty="0"/>
              <a:t> </a:t>
            </a:r>
            <a:r>
              <a:rPr lang="en-IN" sz="3200" dirty="0"/>
              <a:t>Patient  was apparently alright 6 months back  Later she developed heavy menstrual bleeding since 6 months lasting for 8 days in a cycle . Her cycles were regular 24-30 days cycle and she changed 6-8 pads per day ,she also gives history of changing pads in the night ,passage of clots measuring about a coin size , associated with squeezing type of  pain in the lower abdomen  after the onset of menstruation, this pain subsided after few hours after the onset</a:t>
            </a:r>
          </a:p>
          <a:p>
            <a:pPr marL="0" indent="0">
              <a:buNone/>
            </a:pPr>
            <a:r>
              <a:rPr lang="en-IN" sz="3200" dirty="0"/>
              <a:t> </a:t>
            </a:r>
          </a:p>
          <a:p>
            <a:pPr marL="0" indent="0">
              <a:buNone/>
            </a:pP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5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3EF7B-21B9-3DA6-8E78-D8E3B8073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6" y="439387"/>
            <a:ext cx="10783784" cy="5737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sz="3200" dirty="0"/>
              <a:t>This was associated with easy fatigability and tiredness. .She </a:t>
            </a:r>
            <a:r>
              <a:rPr lang="en-IN" sz="3200"/>
              <a:t>was on medical </a:t>
            </a:r>
            <a:r>
              <a:rPr lang="en-IN" sz="3200" dirty="0"/>
              <a:t>line of management for the above mentioned complaints but her symptoms did not subside .No intrauterine device was </a:t>
            </a:r>
            <a:r>
              <a:rPr lang="en-IN" sz="3200"/>
              <a:t>inserted. </a:t>
            </a:r>
            <a:r>
              <a:rPr lang="en-IN" sz="3200" dirty="0"/>
              <a:t>Patient was not investigated further . Now she has come to us for further management</a:t>
            </a:r>
          </a:p>
          <a:p>
            <a:pPr marL="0" indent="0">
              <a:buNone/>
            </a:pPr>
            <a:r>
              <a:rPr lang="en-IN" sz="3200" dirty="0"/>
              <a:t>No history of dyspareunia , white discharge per vagina , intermenstrual bleeding , post coital bleeding , mass per abdomen , mass per vagina, amenorrhoea followed by bleeding.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4697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29B90-495B-6D97-5369-2957F889A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403762"/>
            <a:ext cx="11412188" cy="5672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600" dirty="0"/>
          </a:p>
          <a:p>
            <a:r>
              <a:rPr lang="en-IN" sz="3600" dirty="0"/>
              <a:t>No history suggestive of pressure symptoms like increased </a:t>
            </a:r>
          </a:p>
          <a:p>
            <a:pPr marL="0" indent="0">
              <a:buNone/>
            </a:pPr>
            <a:r>
              <a:rPr lang="en-IN" sz="3600" dirty="0"/>
              <a:t>frequency ,urgency of urination or bowel symptoms  ,hair</a:t>
            </a:r>
          </a:p>
          <a:p>
            <a:pPr marL="0" indent="0">
              <a:buNone/>
            </a:pPr>
            <a:r>
              <a:rPr lang="en-IN" sz="3600" dirty="0"/>
              <a:t> loss ,weight gain , lethargy , palpitation , tremors , loss of</a:t>
            </a:r>
          </a:p>
          <a:p>
            <a:pPr marL="0" indent="0">
              <a:buNone/>
            </a:pPr>
            <a:r>
              <a:rPr lang="en-IN" sz="3600" dirty="0"/>
              <a:t> appetite , weight loss , excessive facial hair , acne ,   intake</a:t>
            </a:r>
          </a:p>
          <a:p>
            <a:pPr marL="0" indent="0">
              <a:buNone/>
            </a:pPr>
            <a:r>
              <a:rPr lang="en-IN" sz="3600" dirty="0"/>
              <a:t> of long-term medications , bleeding gums , easy bruisability</a:t>
            </a:r>
          </a:p>
          <a:p>
            <a:pPr marL="0" indent="0">
              <a:buNone/>
            </a:pPr>
            <a:r>
              <a:rPr lang="en-IN" sz="3600" dirty="0"/>
              <a:t> ,epistaxis ,swelling of knees.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6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920BD-7A34-2384-EF3E-251FB2D4A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42504"/>
            <a:ext cx="10807535" cy="6034459"/>
          </a:xfrm>
        </p:spPr>
        <p:txBody>
          <a:bodyPr>
            <a:normAutofit/>
          </a:bodyPr>
          <a:lstStyle/>
          <a:p>
            <a:r>
              <a:rPr lang="en-IN" sz="3600" b="1" u="sng" dirty="0"/>
              <a:t>Menstrual history </a:t>
            </a:r>
            <a:endParaRPr lang="en-IN" sz="3600" b="1" i="1" u="sng" dirty="0"/>
          </a:p>
          <a:p>
            <a:pPr marL="0" indent="0">
              <a:buNone/>
            </a:pPr>
            <a:r>
              <a:rPr lang="en-IN" sz="3600" dirty="0"/>
              <a:t>Age of menarche – 14 years </a:t>
            </a: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IN" sz="3600" dirty="0"/>
              <a:t>Last menstrual period – 15/4/2023</a:t>
            </a: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IN" sz="3600" u="sng" dirty="0"/>
              <a:t>Previous cycles </a:t>
            </a:r>
            <a:r>
              <a:rPr lang="en-IN" sz="3600" dirty="0"/>
              <a:t>– Regular cycles /24-25days cycle/4-5 days / 3-4pads per day / no clots / dysmenorrhoea + </a:t>
            </a: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IN" sz="3600" u="sng" dirty="0"/>
              <a:t>Present cycles</a:t>
            </a:r>
            <a:r>
              <a:rPr lang="en-IN" sz="3600" dirty="0"/>
              <a:t> – Regular cycles /24-30 days cycle /7-8days /6-8pads per day/clots + / dysmenorrhoea +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09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4BEEE-486E-F0A4-A031-F52A703B6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19" y="700644"/>
            <a:ext cx="10641281" cy="5476319"/>
          </a:xfrm>
        </p:spPr>
        <p:txBody>
          <a:bodyPr/>
          <a:lstStyle/>
          <a:p>
            <a:r>
              <a:rPr lang="en-IN" sz="3600" b="1" u="sng" dirty="0"/>
              <a:t>Obstetric history </a:t>
            </a:r>
            <a:r>
              <a:rPr lang="en-IN" sz="3600" dirty="0"/>
              <a:t>
Para 2 Living 2  
Full term normal vaginal deliveries 
Last child birth – 14 </a:t>
            </a:r>
            <a:r>
              <a:rPr lang="en-IN" sz="3600" dirty="0" err="1"/>
              <a:t>yrs</a:t>
            </a:r>
            <a:r>
              <a:rPr lang="en-IN" sz="3600" dirty="0"/>
              <a:t> back 
She underwent post partum  sterilization after 1 month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88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8AE5B-1FDB-3882-873B-548DF1236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172" y="589900"/>
            <a:ext cx="10605656" cy="5678199"/>
          </a:xfrm>
        </p:spPr>
        <p:txBody>
          <a:bodyPr>
            <a:normAutofit/>
          </a:bodyPr>
          <a:lstStyle/>
          <a:p>
            <a:r>
              <a:rPr lang="en-IN" sz="3600" b="1" u="sng" dirty="0"/>
              <a:t>Past history </a:t>
            </a:r>
          </a:p>
          <a:p>
            <a:pPr marL="0" indent="0">
              <a:buNone/>
            </a:pPr>
            <a:r>
              <a:rPr lang="en-IN" sz="3600" b="1" u="sng" dirty="0"/>
              <a:t> </a:t>
            </a:r>
            <a:r>
              <a:rPr lang="en-IN" sz="3600" dirty="0"/>
              <a:t>  No history of diabetes  mellitus ,hypertension , tuberculosis ,epilepsy ,  bronchial asthma </a:t>
            </a:r>
          </a:p>
          <a:p>
            <a:pPr marL="0" indent="0">
              <a:buNone/>
            </a:pPr>
            <a:r>
              <a:rPr lang="en-IN" sz="3600" dirty="0"/>
              <a:t>   No history of surgeries in the past </a:t>
            </a:r>
          </a:p>
          <a:p>
            <a:pPr marL="0" indent="0">
              <a:buNone/>
            </a:pPr>
            <a:r>
              <a:rPr lang="en-IN" sz="3600" dirty="0"/>
              <a:t>   No history of blood transfusion in the past </a:t>
            </a:r>
          </a:p>
          <a:p>
            <a:endParaRPr lang="en-IN" sz="3600" b="1" u="sng" dirty="0"/>
          </a:p>
          <a:p>
            <a:r>
              <a:rPr lang="en-IN" sz="3600" b="1" u="sng" dirty="0"/>
              <a:t>Family history </a:t>
            </a:r>
          </a:p>
          <a:p>
            <a:pPr marL="0" indent="0">
              <a:buNone/>
            </a:pPr>
            <a:r>
              <a:rPr lang="en-IN" sz="3600" b="1" u="sng" dirty="0"/>
              <a:t> </a:t>
            </a:r>
            <a:r>
              <a:rPr lang="en-IN" sz="3600" dirty="0"/>
              <a:t>No similar complaints in the family </a:t>
            </a:r>
          </a:p>
          <a:p>
            <a:pPr marL="0" indent="0">
              <a:buNone/>
            </a:pPr>
            <a:r>
              <a:rPr lang="en-IN" sz="3600" dirty="0"/>
              <a:t>No history of gynaecological malignancies in the family </a:t>
            </a:r>
          </a:p>
          <a:p>
            <a:pPr marL="0" indent="0">
              <a:buNone/>
            </a:pPr>
            <a:endParaRPr lang="en-IN" b="1" u="sng" dirty="0"/>
          </a:p>
        </p:txBody>
      </p:sp>
    </p:spTree>
    <p:extLst>
      <p:ext uri="{BB962C8B-B14F-4D97-AF65-F5344CB8AC3E}">
        <p14:creationId xmlns:p14="http://schemas.microsoft.com/office/powerpoint/2010/main" val="408920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F3052-7001-FC75-AAC2-8EC340345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0639"/>
            <a:ext cx="10515600" cy="5666324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591903-5080-FC0A-6A5D-9A7DB1BCD216}"/>
              </a:ext>
            </a:extLst>
          </p:cNvPr>
          <p:cNvSpPr txBox="1"/>
          <p:nvPr/>
        </p:nvSpPr>
        <p:spPr>
          <a:xfrm>
            <a:off x="838200" y="681036"/>
            <a:ext cx="1034835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3600" b="1" u="sng" dirty="0"/>
              <a:t>Marital history / sexual history </a:t>
            </a:r>
          </a:p>
          <a:p>
            <a:pPr marL="0" indent="0">
              <a:buNone/>
            </a:pPr>
            <a:r>
              <a:rPr lang="en-IN" sz="3600" dirty="0"/>
              <a:t>Married for 16years , non consanguineous marriage </a:t>
            </a:r>
          </a:p>
          <a:p>
            <a:pPr marL="0" indent="0">
              <a:buNone/>
            </a:pPr>
            <a:r>
              <a:rPr lang="en-IN" sz="3600" dirty="0"/>
              <a:t>Sexually active </a:t>
            </a:r>
          </a:p>
          <a:p>
            <a:pPr marL="0" indent="0">
              <a:buNone/>
            </a:pPr>
            <a:endParaRPr lang="en-IN" sz="3600" dirty="0"/>
          </a:p>
          <a:p>
            <a:r>
              <a:rPr lang="en-IN" sz="3600" b="1" u="sng" dirty="0"/>
              <a:t>Personal history </a:t>
            </a:r>
          </a:p>
          <a:p>
            <a:pPr marL="0" indent="0">
              <a:buNone/>
            </a:pPr>
            <a:r>
              <a:rPr lang="en-IN" sz="3600" dirty="0"/>
              <a:t>  Bowel – Regular    Bladder – regular  , no urinary disturbances </a:t>
            </a:r>
          </a:p>
          <a:p>
            <a:pPr marL="0" indent="0">
              <a:buNone/>
            </a:pPr>
            <a:r>
              <a:rPr lang="en-IN" sz="3600" dirty="0"/>
              <a:t>  Sleep – adequate  Diet – mixed </a:t>
            </a:r>
          </a:p>
          <a:p>
            <a:pPr marL="0" indent="0">
              <a:buNone/>
            </a:pPr>
            <a:r>
              <a:rPr lang="en-IN" sz="3600" dirty="0"/>
              <a:t> Appetite – good ,No habits , not on any regular medications like anti- </a:t>
            </a:r>
            <a:r>
              <a:rPr lang="en-IN" sz="3600" dirty="0" err="1"/>
              <a:t>epileptics,anti</a:t>
            </a:r>
            <a:r>
              <a:rPr lang="en-IN" sz="3600" dirty="0"/>
              <a:t> depressants , anti- coagulants ,NSAIDs </a:t>
            </a:r>
          </a:p>
        </p:txBody>
      </p:sp>
    </p:spTree>
    <p:extLst>
      <p:ext uri="{BB962C8B-B14F-4D97-AF65-F5344CB8AC3E}">
        <p14:creationId xmlns:p14="http://schemas.microsoft.com/office/powerpoint/2010/main" val="2847459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AUB case presentation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AUB case presentation </dc:title>
  <dc:creator>tejaswinijaysheel@gmail.com</dc:creator>
  <cp:lastModifiedBy>tejaswinijaysheel@gmail.com</cp:lastModifiedBy>
  <cp:revision>14</cp:revision>
  <dcterms:created xsi:type="dcterms:W3CDTF">2023-05-13T10:05:50Z</dcterms:created>
  <dcterms:modified xsi:type="dcterms:W3CDTF">2023-05-21T03:33:04Z</dcterms:modified>
</cp:coreProperties>
</file>