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type="screen16x9" cy="6858000" cx="12192000"/>
  <p:notesSz cx="12192000" cy="6858000"/>
  <p:defaultTextStyle>
    <a:defPPr>
      <a:defRPr kern="0"/>
    </a:def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tableStyles" Target="tableStyle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3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38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3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/>
        </p:spPr>
        <p:txBody>
          <a:bodyPr bIns="0" lIns="0" rIns="0" tIns="0" wrap="square">
            <a:spAutoFit/>
          </a:bodyPr>
          <a:lstStyle>
            <a:lvl1pPr>
              <a:defRPr b="1" sz="2750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1048626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/>
        </p:spPr>
        <p:txBody>
          <a:bodyPr bIns="0" lIns="0" rIns="0" tIns="0" wrap="square">
            <a:spAutoFit/>
          </a:bodyPr>
          <a:lstStyle>
            <a:lvl1pPr>
              <a:defRPr b="0" sz="240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1048627" name="Holder 4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628" name="Holder 5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629" name="Holder 6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Holder 2"/>
          <p:cNvSpPr>
            <a:spLocks noGrp="1"/>
          </p:cNvSpPr>
          <p:nvPr>
            <p:ph type="title"/>
          </p:nvPr>
        </p:nvSpPr>
        <p:spPr/>
        <p:txBody>
          <a:bodyPr bIns="0" lIns="0" rIns="0" tIns="0"/>
          <a:lstStyle>
            <a:lvl1pPr>
              <a:defRPr b="1" sz="2750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1048582" name="Holder 3"/>
          <p:cNvSpPr>
            <a:spLocks noGrp="1"/>
          </p:cNvSpPr>
          <p:nvPr>
            <p:ph type="body" idx="1"/>
          </p:nvPr>
        </p:nvSpPr>
        <p:spPr/>
        <p:txBody>
          <a:bodyPr bIns="0" lIns="0" rIns="0" tIns="0"/>
          <a:lstStyle>
            <a:lvl1pPr>
              <a:defRPr b="0" sz="240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1048583" name="Holder 4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584" name="Holder 5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585" name="Holder 6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Holder 2"/>
          <p:cNvSpPr>
            <a:spLocks noGrp="1"/>
          </p:cNvSpPr>
          <p:nvPr>
            <p:ph type="title"/>
          </p:nvPr>
        </p:nvSpPr>
        <p:spPr/>
        <p:txBody>
          <a:bodyPr bIns="0" lIns="0" rIns="0" tIns="0"/>
          <a:lstStyle>
            <a:lvl1pPr>
              <a:defRPr b="1" sz="2750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1048631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/>
        </p:spPr>
        <p:txBody>
          <a:bodyPr bIns="0" lIns="0" rIns="0" tIns="0" wrap="square">
            <a:spAutoFit/>
          </a:bodyPr>
          <a:p/>
        </p:txBody>
      </p:sp>
      <p:sp>
        <p:nvSpPr>
          <p:cNvPr id="1048632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/>
        </p:spPr>
        <p:txBody>
          <a:bodyPr bIns="0" lIns="0" rIns="0" tIns="0" wrap="square">
            <a:spAutoFit/>
          </a:bodyPr>
          <a:p/>
        </p:txBody>
      </p:sp>
      <p:sp>
        <p:nvSpPr>
          <p:cNvPr id="1048633" name="Holder 5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634" name="Holder 6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635" name="Holder 7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Holder 2"/>
          <p:cNvSpPr>
            <a:spLocks noGrp="1"/>
          </p:cNvSpPr>
          <p:nvPr>
            <p:ph type="title"/>
          </p:nvPr>
        </p:nvSpPr>
        <p:spPr/>
        <p:txBody>
          <a:bodyPr bIns="0" lIns="0" rIns="0" tIns="0"/>
          <a:lstStyle>
            <a:lvl1pPr>
              <a:defRPr b="1" sz="2750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1048621" name="Holder 3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622" name="Holder 4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623" name="Holder 5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Holder 2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589" name="Holder 3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590" name="Holder 4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Holder 2"/>
          <p:cNvSpPr>
            <a:spLocks noGrp="1"/>
          </p:cNvSpPr>
          <p:nvPr>
            <p:ph type="title"/>
          </p:nvPr>
        </p:nvSpPr>
        <p:spPr>
          <a:xfrm>
            <a:off x="423227" y="365061"/>
            <a:ext cx="4114165" cy="448944"/>
          </a:xfrm>
          <a:prstGeom prst="rect"/>
        </p:spPr>
        <p:txBody>
          <a:bodyPr bIns="0" lIns="0" rIns="0" tIns="0" wrap="square">
            <a:spAutoFit/>
          </a:bodyPr>
          <a:lstStyle>
            <a:lvl1pPr>
              <a:defRPr b="1" sz="2750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1048577" name="Holder 3"/>
          <p:cNvSpPr>
            <a:spLocks noGrp="1"/>
          </p:cNvSpPr>
          <p:nvPr>
            <p:ph type="body" idx="1"/>
          </p:nvPr>
        </p:nvSpPr>
        <p:spPr>
          <a:xfrm>
            <a:off x="423227" y="1432813"/>
            <a:ext cx="10780395" cy="2605404"/>
          </a:xfrm>
          <a:prstGeom prst="rect"/>
        </p:spPr>
        <p:txBody>
          <a:bodyPr bIns="0" lIns="0" rIns="0" tIns="0" wrap="square">
            <a:spAutoFit/>
          </a:bodyPr>
          <a:lstStyle>
            <a:lvl1pPr>
              <a:defRPr b="0" sz="240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1048578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/>
        </p:spPr>
        <p:txBody>
          <a:bodyPr bIns="0" lIns="0" rIns="0" tIns="0" wrap="square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579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/>
        </p:spPr>
        <p:txBody>
          <a:bodyPr bIns="0" lIns="0" rIns="0" tIns="0" wrap="square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580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/>
        </p:spPr>
        <p:txBody>
          <a:bodyPr bIns="0" lIns="0" rIns="0" tIns="0" wrap="square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object 2"/>
          <p:cNvSpPr txBox="1">
            <a:spLocks noGrp="1"/>
          </p:cNvSpPr>
          <p:nvPr>
            <p:ph type="title"/>
          </p:nvPr>
        </p:nvSpPr>
        <p:spPr>
          <a:xfrm>
            <a:off x="2698114" y="1997074"/>
            <a:ext cx="6797040" cy="1184909"/>
          </a:xfrm>
          <a:prstGeom prst="rect"/>
        </p:spPr>
        <p:txBody>
          <a:bodyPr bIns="0" lIns="0" rIns="0" rtlCol="0" tIns="16510" vert="horz" wrap="square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0" dirty="0" sz="3950" u="none">
                <a:latin typeface="Calibri"/>
                <a:cs typeface="Calibri"/>
              </a:rPr>
              <a:t>CASE</a:t>
            </a:r>
            <a:r>
              <a:rPr b="0" dirty="0" sz="3950" spc="35" u="none">
                <a:latin typeface="Calibri"/>
                <a:cs typeface="Calibri"/>
              </a:rPr>
              <a:t> </a:t>
            </a:r>
            <a:r>
              <a:rPr b="0" dirty="0" sz="3950" u="none">
                <a:latin typeface="Calibri"/>
                <a:cs typeface="Calibri"/>
              </a:rPr>
              <a:t>OF</a:t>
            </a:r>
            <a:r>
              <a:rPr b="0" dirty="0" sz="3950" spc="60" u="none">
                <a:latin typeface="Calibri"/>
                <a:cs typeface="Calibri"/>
              </a:rPr>
              <a:t> </a:t>
            </a:r>
            <a:r>
              <a:rPr b="0" dirty="0" sz="3950" u="none">
                <a:latin typeface="Calibri"/>
                <a:cs typeface="Calibri"/>
              </a:rPr>
              <a:t>SEVERE</a:t>
            </a:r>
            <a:r>
              <a:rPr b="0" dirty="0" sz="3950" spc="35" u="none">
                <a:latin typeface="Calibri"/>
                <a:cs typeface="Calibri"/>
              </a:rPr>
              <a:t> </a:t>
            </a:r>
            <a:r>
              <a:rPr b="0" dirty="0" sz="3950" u="none">
                <a:latin typeface="Calibri"/>
                <a:cs typeface="Calibri"/>
              </a:rPr>
              <a:t>PRE</a:t>
            </a:r>
            <a:r>
              <a:rPr b="0" dirty="0" sz="3950" spc="30" u="none">
                <a:latin typeface="Calibri"/>
                <a:cs typeface="Calibri"/>
              </a:rPr>
              <a:t> </a:t>
            </a:r>
            <a:r>
              <a:rPr b="0" dirty="0" sz="3950" spc="-10" u="none">
                <a:latin typeface="Calibri"/>
                <a:cs typeface="Calibri"/>
              </a:rPr>
              <a:t>ECLAMPSIA</a:t>
            </a:r>
            <a:endParaRPr sz="3950">
              <a:latin typeface="Calibri"/>
              <a:cs typeface="Calibri"/>
            </a:endParaRPr>
          </a:p>
        </p:txBody>
      </p:sp>
      <p:sp>
        <p:nvSpPr>
          <p:cNvPr id="1048587" name="object 3" descr=""/>
          <p:cNvSpPr txBox="1"/>
          <p:nvPr/>
        </p:nvSpPr>
        <p:spPr>
          <a:xfrm>
            <a:off x="3553840" y="3491293"/>
            <a:ext cx="5836920" cy="1796008"/>
          </a:xfrm>
          <a:prstGeom prst="rect"/>
        </p:spPr>
        <p:txBody>
          <a:bodyPr bIns="0" lIns="0" rIns="0" rtlCol="0" tIns="104775" vert="horz" wrap="square">
            <a:spAutoFit/>
          </a:bodyPr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2400" spc="-10">
                <a:latin typeface="Calibri"/>
                <a:cs typeface="Calibri"/>
              </a:rPr>
              <a:t>Presenters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60">
                <a:latin typeface="Calibri"/>
                <a:cs typeface="Calibri"/>
              </a:rPr>
              <a:t>Dr.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Divyashree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(2nd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year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PG)</a:t>
            </a:r>
            <a:endParaRPr sz="2400">
              <a:latin typeface="Calibri"/>
              <a:cs typeface="Calibri"/>
            </a:endParaRPr>
          </a:p>
          <a:p>
            <a:pPr indent="36830" marL="1527810" marR="5080">
              <a:lnSpc>
                <a:spcPct val="125200"/>
              </a:lnSpc>
              <a:tabLst>
                <a:tab algn="l" pos="3411854"/>
              </a:tabLst>
            </a:pPr>
            <a:r>
              <a:rPr dirty="0" sz="2400" spc="-55">
                <a:latin typeface="Calibri"/>
                <a:cs typeface="Calibri"/>
              </a:rPr>
              <a:t>Dr.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Aparna</a:t>
            </a:r>
            <a:r>
              <a:rPr dirty="0" sz="2400">
                <a:latin typeface="Calibri"/>
                <a:cs typeface="Calibri"/>
              </a:rPr>
              <a:t>	(2nd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year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PG) </a:t>
            </a:r>
            <a:r>
              <a:rPr dirty="0" sz="2400">
                <a:latin typeface="Calibri"/>
                <a:cs typeface="Calibri"/>
              </a:rPr>
              <a:t>St.Philomena's</a:t>
            </a:r>
            <a:r>
              <a:rPr dirty="0" sz="2400" spc="-10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Hospital,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Bangalore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object 2" descr=""/>
          <p:cNvSpPr txBox="1"/>
          <p:nvPr/>
        </p:nvSpPr>
        <p:spPr>
          <a:xfrm>
            <a:off x="315595" y="184030"/>
            <a:ext cx="10111105" cy="6870065"/>
          </a:xfrm>
          <a:prstGeom prst="rect"/>
        </p:spPr>
        <p:txBody>
          <a:bodyPr bIns="0" lIns="0" rIns="0" rtlCol="0" tIns="66675" vert="horz" wrap="square">
            <a:spAutoFit/>
          </a:bodyPr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dirty="0" sz="2400" spc="-1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Palpation</a:t>
            </a:r>
            <a:endParaRPr sz="2400">
              <a:latin typeface="Calibri"/>
              <a:cs typeface="Calibri"/>
            </a:endParaRPr>
          </a:p>
          <a:p>
            <a:pPr marL="627380">
              <a:lnSpc>
                <a:spcPct val="100000"/>
              </a:lnSpc>
              <a:spcBef>
                <a:spcPts val="425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Fundal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height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32-</a:t>
            </a:r>
            <a:r>
              <a:rPr dirty="0" sz="2400">
                <a:latin typeface="Calibri"/>
                <a:cs typeface="Calibri"/>
              </a:rPr>
              <a:t>36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weeks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corresponding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weeks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gestation</a:t>
            </a:r>
            <a:endParaRPr sz="2400">
              <a:latin typeface="Calibri"/>
              <a:cs typeface="Calibri"/>
            </a:endParaRPr>
          </a:p>
          <a:p>
            <a:pPr marL="763905">
              <a:lnSpc>
                <a:spcPct val="100000"/>
              </a:lnSpc>
              <a:spcBef>
                <a:spcPts val="425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Uterus</a:t>
            </a:r>
            <a:r>
              <a:rPr dirty="0" sz="2400" spc="-1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relaxed</a:t>
            </a:r>
            <a:endParaRPr sz="2400">
              <a:latin typeface="Calibri"/>
              <a:cs typeface="Calibri"/>
            </a:endParaRPr>
          </a:p>
          <a:p>
            <a:pPr marL="763905">
              <a:lnSpc>
                <a:spcPct val="100000"/>
              </a:lnSpc>
              <a:spcBef>
                <a:spcPts val="425"/>
              </a:spcBef>
            </a:pPr>
            <a:r>
              <a:rPr dirty="0" sz="2400" spc="-10">
                <a:latin typeface="Calibri"/>
                <a:cs typeface="Calibri"/>
              </a:rPr>
              <a:t>-Symphysiofundal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height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34 </a:t>
            </a:r>
            <a:r>
              <a:rPr dirty="0" sz="2400" spc="-25">
                <a:latin typeface="Calibri"/>
                <a:cs typeface="Calibri"/>
              </a:rPr>
              <a:t>cm</a:t>
            </a:r>
            <a:endParaRPr sz="2400">
              <a:latin typeface="Calibri"/>
              <a:cs typeface="Calibri"/>
            </a:endParaRPr>
          </a:p>
          <a:p>
            <a:pPr marL="763905">
              <a:lnSpc>
                <a:spcPct val="100000"/>
              </a:lnSpc>
              <a:spcBef>
                <a:spcPts val="425"/>
              </a:spcBef>
              <a:tabLst>
                <a:tab algn="l" pos="2526665"/>
              </a:tabLst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Fundal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grip </a:t>
            </a:r>
            <a:r>
              <a:rPr dirty="0" sz="2400" spc="-50">
                <a:latin typeface="Calibri"/>
                <a:cs typeface="Calibri"/>
              </a:rPr>
              <a:t>: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breech</a:t>
            </a:r>
            <a:endParaRPr sz="2400">
              <a:latin typeface="Calibri"/>
              <a:cs typeface="Calibri"/>
            </a:endParaRPr>
          </a:p>
          <a:p>
            <a:pPr marL="763905">
              <a:lnSpc>
                <a:spcPct val="100000"/>
              </a:lnSpc>
              <a:spcBef>
                <a:spcPts val="425"/>
              </a:spcBef>
              <a:tabLst>
                <a:tab algn="l" pos="2534920"/>
                <a:tab algn="l" pos="4020820"/>
              </a:tabLst>
            </a:pPr>
            <a:r>
              <a:rPr dirty="0" sz="2400" spc="-10">
                <a:latin typeface="Calibri"/>
                <a:cs typeface="Calibri"/>
              </a:rPr>
              <a:t>-Lateral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grip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:</a:t>
            </a:r>
            <a:r>
              <a:rPr dirty="0" sz="2400">
                <a:latin typeface="Calibri"/>
                <a:cs typeface="Calibri"/>
              </a:rPr>
              <a:t>	Right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side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: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limbs</a:t>
            </a:r>
            <a:endParaRPr sz="2400">
              <a:latin typeface="Calibri"/>
              <a:cs typeface="Calibri"/>
            </a:endParaRPr>
          </a:p>
          <a:p>
            <a:pPr marL="2540000">
              <a:lnSpc>
                <a:spcPct val="100000"/>
              </a:lnSpc>
              <a:spcBef>
                <a:spcPts val="425"/>
              </a:spcBef>
              <a:tabLst>
                <a:tab algn="l" pos="3723004"/>
                <a:tab algn="l" pos="3942715"/>
              </a:tabLst>
            </a:pPr>
            <a:r>
              <a:rPr dirty="0" sz="2400">
                <a:latin typeface="Calibri"/>
                <a:cs typeface="Calibri"/>
              </a:rPr>
              <a:t>Left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side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50">
                <a:latin typeface="Calibri"/>
                <a:cs typeface="Calibri"/>
              </a:rPr>
              <a:t>: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0">
                <a:latin typeface="Calibri"/>
                <a:cs typeface="Calibri"/>
              </a:rPr>
              <a:t>back</a:t>
            </a:r>
            <a:endParaRPr sz="2400">
              <a:latin typeface="Calibri"/>
              <a:cs typeface="Calibri"/>
            </a:endParaRPr>
          </a:p>
          <a:p>
            <a:pPr marL="763905">
              <a:lnSpc>
                <a:spcPct val="100000"/>
              </a:lnSpc>
              <a:spcBef>
                <a:spcPts val="425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First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pelvic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grip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head</a:t>
            </a:r>
            <a:endParaRPr sz="2400">
              <a:latin typeface="Calibri"/>
              <a:cs typeface="Calibri"/>
            </a:endParaRPr>
          </a:p>
          <a:p>
            <a:pPr marL="763905">
              <a:lnSpc>
                <a:spcPct val="100000"/>
              </a:lnSpc>
              <a:spcBef>
                <a:spcPts val="425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Second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pelvic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grip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head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not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engaged</a:t>
            </a:r>
            <a:endParaRPr sz="2400">
              <a:latin typeface="Calibri"/>
              <a:cs typeface="Calibri"/>
            </a:endParaRPr>
          </a:p>
          <a:p>
            <a:pPr marL="763905">
              <a:lnSpc>
                <a:spcPct val="100000"/>
              </a:lnSpc>
              <a:spcBef>
                <a:spcPts val="500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scar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tenderness</a:t>
            </a:r>
            <a:endParaRPr sz="2400">
              <a:latin typeface="Calibri"/>
              <a:cs typeface="Calibri"/>
            </a:endParaRPr>
          </a:p>
          <a:p>
            <a:pPr indent="-160655" marL="924560">
              <a:lnSpc>
                <a:spcPct val="100000"/>
              </a:lnSpc>
              <a:spcBef>
                <a:spcPts val="425"/>
              </a:spcBef>
              <a:buChar char="-"/>
              <a:tabLst>
                <a:tab algn="l" pos="924560"/>
              </a:tabLst>
            </a:pPr>
            <a:r>
              <a:rPr dirty="0" sz="2400">
                <a:latin typeface="Calibri"/>
                <a:cs typeface="Calibri"/>
              </a:rPr>
              <a:t>liquor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feels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adequate</a:t>
            </a:r>
            <a:endParaRPr sz="2400">
              <a:latin typeface="Calibri"/>
              <a:cs typeface="Calibri"/>
            </a:endParaRPr>
          </a:p>
          <a:p>
            <a:pPr indent="-160655" marL="924560">
              <a:lnSpc>
                <a:spcPct val="100000"/>
              </a:lnSpc>
              <a:spcBef>
                <a:spcPts val="420"/>
              </a:spcBef>
              <a:buChar char="-"/>
              <a:tabLst>
                <a:tab algn="l" pos="924560"/>
              </a:tabLst>
            </a:pPr>
            <a:r>
              <a:rPr dirty="0" sz="2400" spc="-10">
                <a:latin typeface="Calibri"/>
                <a:cs typeface="Calibri"/>
              </a:rPr>
              <a:t>EFW(Johnson’s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formula)=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3,410</a:t>
            </a:r>
            <a:r>
              <a:rPr dirty="0" sz="2400" spc="-114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gms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1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Auscultation</a:t>
            </a:r>
            <a:endParaRPr sz="2400">
              <a:latin typeface="Calibri"/>
              <a:cs typeface="Calibri"/>
            </a:endParaRPr>
          </a:p>
          <a:p>
            <a:pPr marL="763905">
              <a:lnSpc>
                <a:spcPct val="100000"/>
              </a:lnSpc>
              <a:spcBef>
                <a:spcPts val="425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FHS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heard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left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spino-</a:t>
            </a:r>
            <a:r>
              <a:rPr dirty="0" sz="2400">
                <a:latin typeface="Calibri"/>
                <a:cs typeface="Calibri"/>
              </a:rPr>
              <a:t>umbilical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line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regular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150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158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beats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minute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object 2"/>
          <p:cNvSpPr txBox="1">
            <a:spLocks noGrp="1"/>
          </p:cNvSpPr>
          <p:nvPr>
            <p:ph type="title"/>
          </p:nvPr>
        </p:nvSpPr>
        <p:spPr>
          <a:xfrm>
            <a:off x="315595" y="739774"/>
            <a:ext cx="1609090" cy="829310"/>
          </a:xfrm>
          <a:prstGeom prst="rect"/>
        </p:spPr>
        <p:txBody>
          <a:bodyPr bIns="0" lIns="0" rIns="0" rtlCol="0" tIns="16510" vert="horz" wrap="square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Diagnosis</a:t>
            </a:r>
            <a:r>
              <a:rPr dirty="0" spc="135" u="none"/>
              <a:t> </a:t>
            </a:r>
            <a:r>
              <a:rPr b="0" dirty="0" spc="-60" u="none">
                <a:latin typeface="Calibri"/>
                <a:cs typeface="Calibri"/>
              </a:rPr>
              <a:t>:</a:t>
            </a:r>
          </a:p>
        </p:txBody>
      </p:sp>
      <p:sp>
        <p:nvSpPr>
          <p:cNvPr id="1048610" name="object 3" descr=""/>
          <p:cNvSpPr txBox="1"/>
          <p:nvPr/>
        </p:nvSpPr>
        <p:spPr>
          <a:xfrm>
            <a:off x="315595" y="1788794"/>
            <a:ext cx="10809605" cy="1106804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ts val="2870"/>
              </a:lnSpc>
              <a:spcBef>
                <a:spcPts val="105"/>
              </a:spcBef>
            </a:pPr>
            <a:r>
              <a:rPr dirty="0" sz="2400">
                <a:latin typeface="Calibri"/>
                <a:cs typeface="Calibri"/>
              </a:rPr>
              <a:t>32 </a:t>
            </a:r>
            <a:r>
              <a:rPr dirty="0" sz="2400" spc="-10">
                <a:latin typeface="Calibri"/>
                <a:cs typeface="Calibri"/>
              </a:rPr>
              <a:t>years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G2P1L1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single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live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gestation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34+2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weeks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cephalic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presentation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70"/>
              </a:lnSpc>
            </a:pPr>
            <a:r>
              <a:rPr dirty="0" sz="2400">
                <a:latin typeface="Calibri"/>
                <a:cs typeface="Calibri"/>
              </a:rPr>
              <a:t>previous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LSCS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severe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eclampsia</a:t>
            </a:r>
            <a:r>
              <a:rPr dirty="0" sz="2400" spc="-114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imminent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symptoms.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object 2"/>
          <p:cNvSpPr txBox="1">
            <a:spLocks noGrp="1"/>
          </p:cNvSpPr>
          <p:nvPr>
            <p:ph type="title"/>
          </p:nvPr>
        </p:nvSpPr>
        <p:spPr>
          <a:xfrm>
            <a:off x="423227" y="365061"/>
            <a:ext cx="4114165" cy="422276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34290">
              <a:lnSpc>
                <a:spcPct val="100000"/>
              </a:lnSpc>
              <a:spcBef>
                <a:spcPts val="125"/>
              </a:spcBef>
            </a:pPr>
            <a:r>
              <a:rPr dirty="0"/>
              <a:t>Summary</a:t>
            </a:r>
            <a:r>
              <a:rPr dirty="0" spc="165"/>
              <a:t> </a:t>
            </a:r>
            <a:r>
              <a:rPr dirty="0" spc="-50"/>
              <a:t>:</a:t>
            </a:r>
          </a:p>
        </p:txBody>
      </p:sp>
      <p:sp>
        <p:nvSpPr>
          <p:cNvPr id="1048612" name="object 3" descr=""/>
          <p:cNvSpPr txBox="1"/>
          <p:nvPr/>
        </p:nvSpPr>
        <p:spPr>
          <a:xfrm>
            <a:off x="444817" y="949261"/>
            <a:ext cx="10778490" cy="3695247"/>
          </a:xfrm>
          <a:prstGeom prst="rect"/>
        </p:spPr>
        <p:txBody>
          <a:bodyPr bIns="0" lIns="0" rIns="0" rtlCol="0" tIns="12700" vert="horz" wrap="square">
            <a:spAutoFit/>
          </a:bodyPr>
          <a:p>
            <a:pPr indent="-227329" marL="239395" marR="5080">
              <a:lnSpc>
                <a:spcPct val="100099"/>
              </a:lnSpc>
              <a:spcBef>
                <a:spcPts val="100"/>
              </a:spcBef>
              <a:buFont typeface="Arial MT"/>
              <a:buChar char="•"/>
              <a:tabLst>
                <a:tab algn="l" pos="241300"/>
              </a:tabLst>
            </a:pPr>
            <a:r>
              <a:rPr dirty="0" sz="2400">
                <a:latin typeface="Calibri"/>
                <a:cs typeface="Calibri"/>
              </a:rPr>
              <a:t>32</a:t>
            </a:r>
            <a:r>
              <a:rPr dirty="0" sz="2400" spc="-10">
                <a:latin typeface="Calibri"/>
                <a:cs typeface="Calibri"/>
              </a:rPr>
              <a:t> years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old,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G2P1L1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34+2 </a:t>
            </a:r>
            <a:r>
              <a:rPr dirty="0" sz="2400" spc="-20">
                <a:latin typeface="Calibri"/>
                <a:cs typeface="Calibri"/>
              </a:rPr>
              <a:t>Weeks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gestation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previous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LSCS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history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of </a:t>
            </a:r>
            <a:r>
              <a:rPr dirty="0" sz="2400" spc="-25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gestational </a:t>
            </a:r>
            <a:r>
              <a:rPr dirty="0" sz="2400" spc="-20">
                <a:latin typeface="Calibri"/>
                <a:cs typeface="Calibri"/>
              </a:rPr>
              <a:t>hypertension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previous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pregnancy.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She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booked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at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SPH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had </a:t>
            </a:r>
            <a:r>
              <a:rPr dirty="0" sz="2400" spc="-25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regular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antenatal </a:t>
            </a:r>
            <a:r>
              <a:rPr dirty="0" sz="2400">
                <a:latin typeface="Calibri"/>
                <a:cs typeface="Calibri"/>
              </a:rPr>
              <a:t>visits.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Routine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blood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investigations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normal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NT</a:t>
            </a:r>
            <a:r>
              <a:rPr dirty="0" sz="2400" spc="-10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scan</a:t>
            </a:r>
            <a:r>
              <a:rPr dirty="0" sz="2400" spc="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screen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positive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PIH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-10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started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65">
                <a:latin typeface="Calibri"/>
                <a:cs typeface="Calibri"/>
              </a:rPr>
              <a:t>Tab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Ecosprin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150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mg .She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complains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headache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since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day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which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throbbing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nature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frontal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occipital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region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relieved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by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analgesics.</a:t>
            </a:r>
            <a:endParaRPr sz="2400">
              <a:latin typeface="Calibri"/>
              <a:cs typeface="Calibri"/>
            </a:endParaRPr>
          </a:p>
          <a:p>
            <a:pPr indent="273050" marL="12700" marR="252095">
              <a:lnSpc>
                <a:spcPct val="100400"/>
              </a:lnSpc>
              <a:spcBef>
                <a:spcPts val="935"/>
              </a:spcBef>
            </a:pP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examination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blood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pressure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being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170/110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mm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hg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bilateral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grade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pedal </a:t>
            </a:r>
            <a:r>
              <a:rPr dirty="0" sz="2400">
                <a:latin typeface="Calibri"/>
                <a:cs typeface="Calibri"/>
              </a:rPr>
              <a:t>edema.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Obstetric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examination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fundal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height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corresponding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weeks</a:t>
            </a:r>
            <a:r>
              <a:rPr dirty="0" sz="2400" spc="-1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gestation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i.e </a:t>
            </a: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signs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IUGR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,with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relaxed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uterus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good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fetal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heart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sound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not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labour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object 2"/>
          <p:cNvSpPr txBox="1">
            <a:spLocks noGrp="1"/>
          </p:cNvSpPr>
          <p:nvPr>
            <p:ph type="title"/>
          </p:nvPr>
        </p:nvSpPr>
        <p:spPr>
          <a:xfrm>
            <a:off x="1604010" y="-34036"/>
            <a:ext cx="3477895" cy="829309"/>
          </a:xfrm>
          <a:prstGeom prst="rect"/>
        </p:spPr>
        <p:txBody>
          <a:bodyPr bIns="0" lIns="0" rIns="0" rtlCol="0" tIns="16510" vert="horz" wrap="square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0" dirty="0">
                <a:latin typeface="Calibri"/>
                <a:cs typeface="Calibri"/>
              </a:rPr>
              <a:t>Antenatal</a:t>
            </a:r>
            <a:r>
              <a:rPr b="0" dirty="0" spc="40">
                <a:latin typeface="Calibri"/>
                <a:cs typeface="Calibri"/>
              </a:rPr>
              <a:t> </a:t>
            </a:r>
            <a:r>
              <a:rPr b="0" dirty="0" spc="-10">
                <a:latin typeface="Calibri"/>
                <a:cs typeface="Calibri"/>
              </a:rPr>
              <a:t>investigations</a:t>
            </a:r>
          </a:p>
        </p:txBody>
      </p:sp>
      <p:graphicFrame>
        <p:nvGraphicFramePr>
          <p:cNvPr id="4194304" name="object 3" descr=""/>
          <p:cNvGraphicFramePr>
            <a:graphicFrameLocks noGrp="1"/>
          </p:cNvGraphicFramePr>
          <p:nvPr/>
        </p:nvGraphicFramePr>
        <p:xfrm>
          <a:off x="821994" y="466979"/>
          <a:ext cx="9295130" cy="619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1875"/>
                <a:gridCol w="2301875"/>
                <a:gridCol w="2301875"/>
                <a:gridCol w="2301875"/>
              </a:tblGrid>
              <a:tr h="5435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39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1st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antenatal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visit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525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2nd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trimester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71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3rd</a:t>
                      </a:r>
                      <a:r>
                        <a:rPr dirty="0" sz="1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trimester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560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Blood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group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39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positive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560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Hemoglobin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398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12.2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52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11.5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715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11.2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8844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Serology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(HIV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8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HBSAG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,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VDRL)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398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Non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reactive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560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GTT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39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86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71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90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560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TSH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39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2.2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71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2.5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560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Platelet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398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2.65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52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2.2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71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2.5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560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Urine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routine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39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Normal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52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Normal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71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Normal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560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HbA1C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39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4.7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0275">
                <a:tc>
                  <a:txBody>
                    <a:bodyPr/>
                    <a:p>
                      <a:pPr marL="92075" marR="307340">
                        <a:lnSpc>
                          <a:spcPct val="100800"/>
                        </a:lnSpc>
                        <a:spcBef>
                          <a:spcPts val="254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investigation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Double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marker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low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risk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object 2" descr=""/>
          <p:cNvGraphicFramePr>
            <a:graphicFrameLocks noGrp="1"/>
          </p:cNvGraphicFramePr>
          <p:nvPr/>
        </p:nvGraphicFramePr>
        <p:xfrm>
          <a:off x="875779" y="327152"/>
          <a:ext cx="9916160" cy="6105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13630"/>
                <a:gridCol w="4913630"/>
              </a:tblGrid>
              <a:tr h="1111885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Dating</a:t>
                      </a:r>
                      <a:r>
                        <a:rPr dirty="0" sz="1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scan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5250" marR="326390">
                        <a:lnSpc>
                          <a:spcPct val="100800"/>
                        </a:lnSpc>
                        <a:spcBef>
                          <a:spcPts val="19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Single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live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intrauterine</a:t>
                      </a:r>
                      <a:r>
                        <a:rPr dirty="0" sz="18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gestation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weeks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corresponds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8+2 weeks.</a:t>
                      </a:r>
                      <a:r>
                        <a:rPr dirty="0" sz="1800" spc="3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FHR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+</a:t>
                      </a:r>
                      <a:r>
                        <a:rPr dirty="0" sz="1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/155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BPM.</a:t>
                      </a:r>
                      <a:r>
                        <a:rPr dirty="0" sz="1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No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SCH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Cervical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length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3.8 cm</a:t>
                      </a:r>
                      <a:r>
                        <a:rPr dirty="0" sz="1800" spc="360">
                          <a:latin typeface="Calibri"/>
                          <a:cs typeface="Calibri"/>
                        </a:rPr>
                        <a:t> 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5250" marR="326390">
                        <a:lnSpc>
                          <a:spcPct val="100800"/>
                        </a:lnSpc>
                        <a:spcBef>
                          <a:spcPts val="19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SEDD-</a:t>
                      </a:r>
                      <a:r>
                        <a:rPr dirty="0" sz="1800" lang="en-US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lang="en-US" spc="-1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800" lang="en-US" spc="-1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800" lang="en-US" spc="-1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800" lang="en-US" spc="-1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800" lang="en-US" spc="-1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800" lang="en-US" spc="-1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800" lang="en-US" spc="-1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800" lang="en-US" spc="-1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800" lang="en-US" spc="-1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6250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NT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scan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5250" marR="357505">
                        <a:lnSpc>
                          <a:spcPct val="100800"/>
                        </a:lnSpc>
                        <a:spcBef>
                          <a:spcPts val="210"/>
                        </a:spcBef>
                        <a:tabLst>
                          <a:tab algn="l" pos="2065655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Single live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intrauterine</a:t>
                      </a:r>
                      <a:r>
                        <a:rPr dirty="0" sz="1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gestation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12+</a:t>
                      </a:r>
                      <a:r>
                        <a:rPr dirty="0" sz="1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weeks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corresponds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12+3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weeks.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NT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1.1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mm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NB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+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placenta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posterior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	,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cervical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length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3.4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cm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SEDD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800" lang="en-US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lang="en-US" spc="-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800" lang="en-US" spc="-5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800" lang="en-US" spc="-5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800" lang="en-US" spc="-5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800" lang="en-US" spc="-5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800" lang="en-US" spc="-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800" lang="en-US" spc="-5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800" lang="en-US" spc="-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800" lang="en-US" spc="-5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52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Doppler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screen</a:t>
                      </a:r>
                      <a:r>
                        <a:rPr dirty="0" sz="18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positive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PIH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23695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Anomaly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scan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5250" marR="378460">
                        <a:lnSpc>
                          <a:spcPct val="100800"/>
                        </a:lnSpc>
                        <a:spcBef>
                          <a:spcPts val="229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Single live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intrauterine</a:t>
                      </a:r>
                      <a:r>
                        <a:rPr dirty="0" sz="1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gestation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20+</a:t>
                      </a:r>
                      <a:r>
                        <a:rPr dirty="0" sz="1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weeks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corresponds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20+3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weeks.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indent="-52705" marL="147955" marR="2640965">
                        <a:lnSpc>
                          <a:spcPct val="1008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Cervical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length -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3.2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cm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gross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anomalies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23695">
                <a:tc>
                  <a:txBody>
                    <a:bodyPr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Growth</a:t>
                      </a:r>
                      <a:r>
                        <a:rPr dirty="0" sz="18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Scan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95250" marR="109855">
                        <a:lnSpc>
                          <a:spcPct val="100899"/>
                        </a:lnSpc>
                        <a:spcBef>
                          <a:spcPts val="244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Single live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intrauterine</a:t>
                      </a:r>
                      <a:r>
                        <a:rPr dirty="0" sz="1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gestation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30+</a:t>
                      </a:r>
                      <a:r>
                        <a:rPr dirty="0" sz="1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weeks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corresponds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30+3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weeks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,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cephalic</a:t>
                      </a:r>
                      <a:r>
                        <a:rPr dirty="0" sz="18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presentation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5250" marR="624205">
                        <a:lnSpc>
                          <a:spcPct val="1008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placenta</a:t>
                      </a:r>
                      <a:r>
                        <a:rPr dirty="0" sz="18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fundo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posterior,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AFI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11cm</a:t>
                      </a:r>
                      <a:r>
                        <a:rPr dirty="0" sz="1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EFW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-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1187gm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52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BPP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-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8/8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object 2"/>
          <p:cNvSpPr txBox="1">
            <a:spLocks noGrp="1"/>
          </p:cNvSpPr>
          <p:nvPr>
            <p:ph type="title"/>
          </p:nvPr>
        </p:nvSpPr>
        <p:spPr>
          <a:xfrm>
            <a:off x="347979" y="203517"/>
            <a:ext cx="4097020" cy="828675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Investigations</a:t>
            </a:r>
            <a:r>
              <a:rPr dirty="0" spc="20"/>
              <a:t> </a:t>
            </a:r>
            <a:r>
              <a:rPr dirty="0"/>
              <a:t>on</a:t>
            </a:r>
            <a:r>
              <a:rPr dirty="0" spc="15"/>
              <a:t> </a:t>
            </a:r>
            <a:r>
              <a:rPr dirty="0" spc="-10"/>
              <a:t>admission</a:t>
            </a:r>
          </a:p>
        </p:txBody>
      </p:sp>
      <p:sp>
        <p:nvSpPr>
          <p:cNvPr id="1048615" name="object 3" descr=""/>
          <p:cNvSpPr txBox="1"/>
          <p:nvPr/>
        </p:nvSpPr>
        <p:spPr>
          <a:xfrm>
            <a:off x="347979" y="646300"/>
            <a:ext cx="4297680" cy="4501515"/>
          </a:xfrm>
          <a:prstGeom prst="rect"/>
        </p:spPr>
        <p:txBody>
          <a:bodyPr bIns="0" lIns="0" rIns="0" rtlCol="0" tIns="132715" vert="horz" wrap="square">
            <a:spAutoFit/>
          </a:bodyPr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00">
                <a:latin typeface="Calibri"/>
                <a:cs typeface="Calibri"/>
              </a:rPr>
              <a:t>Hemoglobin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11.4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%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sz="2400" spc="-45">
                <a:latin typeface="Calibri"/>
                <a:cs typeface="Calibri"/>
              </a:rPr>
              <a:t>Total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count-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10000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dirty="0" sz="2400">
                <a:latin typeface="Calibri"/>
                <a:cs typeface="Calibri"/>
              </a:rPr>
              <a:t>Platelet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2,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55,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000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ts val="2850"/>
              </a:lnSpc>
              <a:spcBef>
                <a:spcPts val="1150"/>
              </a:spcBef>
            </a:pPr>
            <a:r>
              <a:rPr dirty="0" sz="2400" spc="-10">
                <a:latin typeface="Calibri"/>
                <a:cs typeface="Calibri"/>
              </a:rPr>
              <a:t>Peripheral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smear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normocytic normochromic,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platelets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adequate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b="1" dirty="0" sz="2400">
                <a:latin typeface="Calibri"/>
                <a:cs typeface="Calibri"/>
              </a:rPr>
              <a:t>Urine</a:t>
            </a:r>
            <a:r>
              <a:rPr b="1" dirty="0" sz="2400" spc="-25">
                <a:latin typeface="Calibri"/>
                <a:cs typeface="Calibri"/>
              </a:rPr>
              <a:t> </a:t>
            </a:r>
            <a:r>
              <a:rPr b="1" dirty="0" sz="2400">
                <a:latin typeface="Calibri"/>
                <a:cs typeface="Calibri"/>
              </a:rPr>
              <a:t>albumin</a:t>
            </a:r>
            <a:r>
              <a:rPr b="1" dirty="0" sz="2400" spc="-25">
                <a:latin typeface="Calibri"/>
                <a:cs typeface="Calibri"/>
              </a:rPr>
              <a:t> </a:t>
            </a:r>
            <a:r>
              <a:rPr b="1" dirty="0" sz="2400">
                <a:latin typeface="Calibri"/>
                <a:cs typeface="Calibri"/>
              </a:rPr>
              <a:t>-</a:t>
            </a:r>
            <a:r>
              <a:rPr b="1" dirty="0" sz="2400" spc="-60">
                <a:latin typeface="Calibri"/>
                <a:cs typeface="Calibri"/>
              </a:rPr>
              <a:t> </a:t>
            </a:r>
            <a:r>
              <a:rPr b="1" dirty="0" sz="2400" spc="-25">
                <a:latin typeface="Calibri"/>
                <a:cs typeface="Calibri"/>
              </a:rPr>
              <a:t>3+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70"/>
              </a:lnSpc>
              <a:spcBef>
                <a:spcPts val="1025"/>
              </a:spcBef>
            </a:pPr>
            <a:r>
              <a:rPr b="1" dirty="0" sz="2400">
                <a:latin typeface="Calibri"/>
                <a:cs typeface="Calibri"/>
              </a:rPr>
              <a:t>Urine</a:t>
            </a:r>
            <a:r>
              <a:rPr b="1" dirty="0" sz="2400" spc="-20">
                <a:latin typeface="Calibri"/>
                <a:cs typeface="Calibri"/>
              </a:rPr>
              <a:t> </a:t>
            </a:r>
            <a:r>
              <a:rPr b="1" dirty="0" sz="2400" spc="-10">
                <a:latin typeface="Calibri"/>
                <a:cs typeface="Calibri"/>
              </a:rPr>
              <a:t>protein</a:t>
            </a:r>
            <a:r>
              <a:rPr b="1" dirty="0" sz="2400" spc="-80">
                <a:latin typeface="Calibri"/>
                <a:cs typeface="Calibri"/>
              </a:rPr>
              <a:t> </a:t>
            </a:r>
            <a:r>
              <a:rPr b="1" dirty="0" sz="2400" spc="-10">
                <a:latin typeface="Calibri"/>
                <a:cs typeface="Calibri"/>
              </a:rPr>
              <a:t>creatinine</a:t>
            </a:r>
            <a:r>
              <a:rPr b="1" dirty="0" sz="2400" spc="-80">
                <a:latin typeface="Calibri"/>
                <a:cs typeface="Calibri"/>
              </a:rPr>
              <a:t> </a:t>
            </a:r>
            <a:r>
              <a:rPr b="1" dirty="0" sz="2400">
                <a:latin typeface="Calibri"/>
                <a:cs typeface="Calibri"/>
              </a:rPr>
              <a:t>ratio</a:t>
            </a:r>
            <a:r>
              <a:rPr b="1" dirty="0" sz="2400" spc="-90">
                <a:latin typeface="Calibri"/>
                <a:cs typeface="Calibri"/>
              </a:rPr>
              <a:t> </a:t>
            </a:r>
            <a:r>
              <a:rPr b="1" dirty="0" sz="2400" spc="-5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70"/>
              </a:lnSpc>
            </a:pPr>
            <a:r>
              <a:rPr b="1" dirty="0" sz="2400" spc="-10">
                <a:latin typeface="Calibri"/>
                <a:cs typeface="Calibri"/>
              </a:rPr>
              <a:t>1.4:1</a:t>
            </a:r>
            <a:endParaRPr sz="24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1025"/>
              </a:spcBef>
            </a:pPr>
            <a:r>
              <a:rPr b="1" dirty="0" sz="2400" spc="-20">
                <a:latin typeface="Calibri"/>
                <a:cs typeface="Calibri"/>
              </a:rPr>
              <a:t>Scan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48616" name="object 4" descr=""/>
          <p:cNvSpPr txBox="1"/>
          <p:nvPr/>
        </p:nvSpPr>
        <p:spPr>
          <a:xfrm>
            <a:off x="5967729" y="749998"/>
            <a:ext cx="3721735" cy="3993337"/>
          </a:xfrm>
          <a:prstGeom prst="rect"/>
        </p:spPr>
        <p:txBody>
          <a:bodyPr bIns="0" lIns="0" rIns="0" rtlCol="0" tIns="11430" vert="horz" wrap="square">
            <a:spAutoFit/>
          </a:bodyPr>
          <a:p>
            <a:pPr marL="12700" marR="80645">
              <a:lnSpc>
                <a:spcPct val="100400"/>
              </a:lnSpc>
              <a:spcBef>
                <a:spcPts val="90"/>
              </a:spcBef>
            </a:pPr>
            <a:r>
              <a:rPr dirty="0" sz="2400">
                <a:latin typeface="Calibri"/>
                <a:cs typeface="Calibri"/>
              </a:rPr>
              <a:t>Blood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urea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27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mg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/dl</a:t>
            </a:r>
            <a:r>
              <a:rPr dirty="0" sz="2400" spc="60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Serum</a:t>
            </a:r>
            <a:r>
              <a:rPr dirty="0" sz="2400" spc="-114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creatinine-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0.98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mg/dl </a:t>
            </a:r>
            <a:r>
              <a:rPr dirty="0" sz="2400">
                <a:latin typeface="Calibri"/>
                <a:cs typeface="Calibri"/>
              </a:rPr>
              <a:t>Uric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acid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6.0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mg/dl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55"/>
              </a:lnSpc>
            </a:pPr>
            <a:r>
              <a:rPr b="1" dirty="0" sz="2400">
                <a:latin typeface="Calibri"/>
                <a:cs typeface="Calibri"/>
              </a:rPr>
              <a:t>SGOT</a:t>
            </a:r>
            <a:r>
              <a:rPr b="1" dirty="0" sz="2400" spc="-45">
                <a:latin typeface="Calibri"/>
                <a:cs typeface="Calibri"/>
              </a:rPr>
              <a:t> </a:t>
            </a:r>
            <a:r>
              <a:rPr b="1" dirty="0" sz="2400">
                <a:latin typeface="Calibri"/>
                <a:cs typeface="Calibri"/>
              </a:rPr>
              <a:t>–</a:t>
            </a:r>
            <a:r>
              <a:rPr b="1" dirty="0" sz="2400" spc="-55">
                <a:latin typeface="Calibri"/>
                <a:cs typeface="Calibri"/>
              </a:rPr>
              <a:t> </a:t>
            </a:r>
            <a:r>
              <a:rPr b="1" dirty="0" sz="2400">
                <a:latin typeface="Calibri"/>
                <a:cs typeface="Calibri"/>
              </a:rPr>
              <a:t>78</a:t>
            </a:r>
            <a:r>
              <a:rPr b="1" dirty="0" sz="2400" spc="-25">
                <a:latin typeface="Calibri"/>
                <a:cs typeface="Calibri"/>
              </a:rPr>
              <a:t> </a:t>
            </a:r>
            <a:r>
              <a:rPr b="1" dirty="0" sz="2400">
                <a:latin typeface="Calibri"/>
                <a:cs typeface="Calibri"/>
              </a:rPr>
              <a:t>U/</a:t>
            </a:r>
            <a:r>
              <a:rPr b="1" dirty="0" sz="2400" spc="-60">
                <a:latin typeface="Calibri"/>
                <a:cs typeface="Calibri"/>
              </a:rPr>
              <a:t> </a:t>
            </a:r>
            <a:r>
              <a:rPr b="1" dirty="0" sz="2400" spc="-50">
                <a:latin typeface="Calibri"/>
                <a:cs typeface="Calibri"/>
              </a:rPr>
              <a:t>L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  <a:spcBef>
                <a:spcPts val="45"/>
              </a:spcBef>
              <a:tabLst>
                <a:tab algn="l" pos="961390"/>
              </a:tabLst>
            </a:pPr>
            <a:r>
              <a:rPr b="1" dirty="0" sz="2400">
                <a:latin typeface="Calibri"/>
                <a:cs typeface="Calibri"/>
              </a:rPr>
              <a:t>SGPT</a:t>
            </a:r>
            <a:r>
              <a:rPr b="1" dirty="0" sz="2400" spc="-45">
                <a:latin typeface="Calibri"/>
                <a:cs typeface="Calibri"/>
              </a:rPr>
              <a:t> </a:t>
            </a:r>
            <a:r>
              <a:rPr b="1" dirty="0" sz="2400" spc="-50">
                <a:latin typeface="Calibri"/>
                <a:cs typeface="Calibri"/>
              </a:rPr>
              <a:t>-</a:t>
            </a:r>
            <a:r>
              <a:rPr b="1" dirty="0" sz="2400">
                <a:latin typeface="Calibri"/>
                <a:cs typeface="Calibri"/>
              </a:rPr>
              <a:t>	72</a:t>
            </a:r>
            <a:r>
              <a:rPr b="1" dirty="0" sz="2400" spc="5">
                <a:latin typeface="Calibri"/>
                <a:cs typeface="Calibri"/>
              </a:rPr>
              <a:t> </a:t>
            </a:r>
            <a:r>
              <a:rPr b="1" dirty="0" sz="2400" spc="-25">
                <a:latin typeface="Calibri"/>
                <a:cs typeface="Calibri"/>
              </a:rPr>
              <a:t>U/L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ts val="2850"/>
              </a:lnSpc>
              <a:spcBef>
                <a:spcPts val="110"/>
              </a:spcBef>
            </a:pPr>
            <a:r>
              <a:rPr dirty="0" sz="2400">
                <a:latin typeface="Calibri"/>
                <a:cs typeface="Calibri"/>
              </a:rPr>
              <a:t>Alkaline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phosphatase-</a:t>
            </a:r>
            <a:r>
              <a:rPr dirty="0" sz="2400">
                <a:latin typeface="Calibri"/>
                <a:cs typeface="Calibri"/>
              </a:rPr>
              <a:t>170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U/L </a:t>
            </a:r>
            <a:r>
              <a:rPr dirty="0" sz="2400">
                <a:latin typeface="Calibri"/>
                <a:cs typeface="Calibri"/>
              </a:rPr>
              <a:t>LDH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328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U/L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30"/>
              </a:lnSpc>
            </a:pPr>
            <a:r>
              <a:rPr dirty="0" sz="2400">
                <a:latin typeface="Calibri"/>
                <a:cs typeface="Calibri"/>
              </a:rPr>
              <a:t>Prothrombin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time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10.2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sec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</a:pPr>
            <a:r>
              <a:rPr dirty="0" sz="2400" spc="-10">
                <a:latin typeface="Calibri"/>
                <a:cs typeface="Calibri"/>
              </a:rPr>
              <a:t>Activated</a:t>
            </a:r>
            <a:r>
              <a:rPr dirty="0" sz="2400" spc="-11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partial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2400" spc="-10">
                <a:latin typeface="Calibri"/>
                <a:cs typeface="Calibri"/>
              </a:rPr>
              <a:t>thromboplastin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time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20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sec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48617" name="object 5" descr=""/>
          <p:cNvSpPr txBox="1"/>
          <p:nvPr/>
        </p:nvSpPr>
        <p:spPr>
          <a:xfrm>
            <a:off x="376554" y="4819967"/>
            <a:ext cx="8122920" cy="2191384"/>
          </a:xfrm>
          <a:prstGeom prst="rect"/>
        </p:spPr>
        <p:txBody>
          <a:bodyPr bIns="0" lIns="0" rIns="0" rtlCol="0" tIns="12700" vert="horz" wrap="square">
            <a:spAutoFit/>
          </a:bodyPr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Single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live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fetus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34+2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weeks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corresponds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33+6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weeks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,Cephalic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  <a:spcBef>
                <a:spcPts val="50"/>
              </a:spcBef>
            </a:pPr>
            <a:r>
              <a:rPr dirty="0" sz="2400" spc="-10">
                <a:latin typeface="Calibri"/>
                <a:cs typeface="Calibri"/>
              </a:rPr>
              <a:t>presentation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AFI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10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cm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</a:pPr>
            <a:r>
              <a:rPr dirty="0" sz="2400">
                <a:latin typeface="Calibri"/>
                <a:cs typeface="Calibri"/>
              </a:rPr>
              <a:t>EFW-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2105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gm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  <a:spcBef>
                <a:spcPts val="45"/>
              </a:spcBef>
            </a:pPr>
            <a:r>
              <a:rPr dirty="0" sz="2400">
                <a:latin typeface="Calibri"/>
                <a:cs typeface="Calibri"/>
              </a:rPr>
              <a:t>Placenta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fundal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posterior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</a:pP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normal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uterine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umbilical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doppler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object 2"/>
          <p:cNvSpPr txBox="1">
            <a:spLocks noGrp="1"/>
          </p:cNvSpPr>
          <p:nvPr>
            <p:ph type="title"/>
          </p:nvPr>
        </p:nvSpPr>
        <p:spPr>
          <a:xfrm>
            <a:off x="423227" y="278511"/>
            <a:ext cx="3239770" cy="829309"/>
          </a:xfrm>
          <a:prstGeom prst="rect"/>
        </p:spPr>
        <p:txBody>
          <a:bodyPr bIns="0" lIns="0" rIns="0" rtlCol="0" tIns="16510" vert="horz" wrap="square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Course</a:t>
            </a:r>
            <a:r>
              <a:rPr dirty="0" spc="45"/>
              <a:t> </a:t>
            </a:r>
            <a:r>
              <a:rPr dirty="0"/>
              <a:t>in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 spc="-10"/>
              <a:t>hospital</a:t>
            </a:r>
          </a:p>
        </p:txBody>
      </p:sp>
      <p:sp>
        <p:nvSpPr>
          <p:cNvPr id="1048619" name="object 3" descr=""/>
          <p:cNvSpPr txBox="1"/>
          <p:nvPr/>
        </p:nvSpPr>
        <p:spPr>
          <a:xfrm>
            <a:off x="423227" y="802893"/>
            <a:ext cx="10815320" cy="5982334"/>
          </a:xfrm>
          <a:prstGeom prst="rect"/>
        </p:spPr>
        <p:txBody>
          <a:bodyPr bIns="0" lIns="0" rIns="0" rtlCol="0" tIns="49530" vert="horz" wrap="square">
            <a:spAutoFit/>
          </a:bodyPr>
          <a:p>
            <a:pPr marL="12700" marR="128270">
              <a:lnSpc>
                <a:spcPct val="90000"/>
              </a:lnSpc>
              <a:spcBef>
                <a:spcPts val="390"/>
              </a:spcBef>
              <a:tabLst>
                <a:tab algn="l" pos="6796405"/>
              </a:tabLst>
            </a:pPr>
            <a:r>
              <a:rPr dirty="0" sz="2400" spc="-10">
                <a:latin typeface="Calibri"/>
                <a:cs typeface="Calibri"/>
              </a:rPr>
              <a:t>Patient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admitted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relevant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investigations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sent.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Patient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family</a:t>
            </a:r>
            <a:r>
              <a:rPr dirty="0" sz="2400" spc="-1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counselled </a:t>
            </a:r>
            <a:r>
              <a:rPr dirty="0" sz="2400">
                <a:latin typeface="Calibri"/>
                <a:cs typeface="Calibri"/>
              </a:rPr>
              <a:t>about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complications</a:t>
            </a:r>
            <a:r>
              <a:rPr dirty="0" sz="2400" spc="-1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.Patient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initially</a:t>
            </a:r>
            <a:r>
              <a:rPr dirty="0" sz="2400" spc="-114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treated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with</a:t>
            </a:r>
            <a:r>
              <a:rPr dirty="0" sz="2400">
                <a:latin typeface="Calibri"/>
                <a:cs typeface="Calibri"/>
              </a:rPr>
              <a:t>	IV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Labetalol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20mg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stat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followed </a:t>
            </a:r>
            <a:r>
              <a:rPr dirty="0" sz="2400">
                <a:latin typeface="Calibri"/>
                <a:cs typeface="Calibri"/>
              </a:rPr>
              <a:t>by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200mg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oral </a:t>
            </a:r>
            <a:r>
              <a:rPr dirty="0" sz="2400" spc="-10">
                <a:latin typeface="Calibri"/>
                <a:cs typeface="Calibri"/>
              </a:rPr>
              <a:t>Labetalol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4mg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loading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dose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MgSO4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followed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by</a:t>
            </a:r>
            <a:r>
              <a:rPr dirty="0" sz="2400" spc="-10">
                <a:latin typeface="Calibri"/>
                <a:cs typeface="Calibri"/>
              </a:rPr>
              <a:t> 1mg/hr </a:t>
            </a:r>
            <a:r>
              <a:rPr dirty="0" sz="2400">
                <a:latin typeface="Calibri"/>
                <a:cs typeface="Calibri"/>
              </a:rPr>
              <a:t>maintenance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dose.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Patient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monitored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deep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tendon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reflex,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urine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output</a:t>
            </a:r>
            <a:r>
              <a:rPr dirty="0" sz="2400" spc="-125">
                <a:latin typeface="Calibri"/>
                <a:cs typeface="Calibri"/>
              </a:rPr>
              <a:t> </a:t>
            </a:r>
            <a:r>
              <a:rPr b="1" dirty="0" sz="2400" spc="-50">
                <a:latin typeface="Calibri"/>
                <a:cs typeface="Calibri"/>
              </a:rPr>
              <a:t>, </a:t>
            </a:r>
            <a:r>
              <a:rPr dirty="0" sz="2400" spc="-10">
                <a:latin typeface="Calibri"/>
                <a:cs typeface="Calibri"/>
              </a:rPr>
              <a:t>respiratory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rate,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SpO2.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Patient</a:t>
            </a:r>
            <a:r>
              <a:rPr dirty="0" sz="2400" spc="-10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attenders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explained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about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need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delivery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, </a:t>
            </a:r>
            <a:r>
              <a:rPr dirty="0" sz="2400">
                <a:latin typeface="Calibri"/>
                <a:cs typeface="Calibri"/>
              </a:rPr>
              <a:t>decision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Emergency</a:t>
            </a:r>
            <a:r>
              <a:rPr dirty="0" sz="2400" spc="-10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LSCS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taken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view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persistent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head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ache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and </a:t>
            </a:r>
            <a:r>
              <a:rPr dirty="0" sz="2400" spc="-10">
                <a:latin typeface="Calibri"/>
                <a:cs typeface="Calibri"/>
              </a:rPr>
              <a:t>uncontrolled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hypertension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after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NICU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counselling.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89700"/>
              </a:lnSpc>
              <a:spcBef>
                <a:spcPts val="1025"/>
              </a:spcBef>
            </a:pP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live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male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baby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weight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2.04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kg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delivered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by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vertex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16/7/24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at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7.15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am,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baby </a:t>
            </a:r>
            <a:r>
              <a:rPr dirty="0" sz="2400">
                <a:latin typeface="Calibri"/>
                <a:cs typeface="Calibri"/>
              </a:rPr>
              <a:t>cried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immediately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after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birth,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liquor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adequate,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admitted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NICU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for </a:t>
            </a:r>
            <a:r>
              <a:rPr dirty="0" sz="2400">
                <a:latin typeface="Calibri"/>
                <a:cs typeface="Calibri"/>
              </a:rPr>
              <a:t>preterm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care</a:t>
            </a:r>
            <a:r>
              <a:rPr dirty="0" sz="2400" spc="-100">
                <a:latin typeface="Calibri"/>
                <a:cs typeface="Calibri"/>
              </a:rPr>
              <a:t> </a:t>
            </a:r>
            <a:r>
              <a:rPr dirty="0" sz="2750" spc="-50">
                <a:latin typeface="Calibri"/>
                <a:cs typeface="Calibri"/>
              </a:rPr>
              <a:t>.</a:t>
            </a:r>
            <a:endParaRPr sz="2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anesthesia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surgery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related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complications.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EBL-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350-400ml</a:t>
            </a:r>
            <a:endParaRPr sz="2400">
              <a:latin typeface="Calibri"/>
              <a:cs typeface="Calibri"/>
            </a:endParaRPr>
          </a:p>
          <a:p>
            <a:pPr marL="12700" marR="81280">
              <a:lnSpc>
                <a:spcPct val="90600"/>
              </a:lnSpc>
              <a:spcBef>
                <a:spcPts val="985"/>
              </a:spcBef>
              <a:tabLst>
                <a:tab algn="l" pos="1080135"/>
              </a:tabLst>
            </a:pPr>
            <a:r>
              <a:rPr dirty="0" sz="2400">
                <a:latin typeface="Calibri"/>
                <a:cs typeface="Calibri"/>
              </a:rPr>
              <a:t>Post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operatively</a:t>
            </a:r>
            <a:r>
              <a:rPr dirty="0" sz="2750" spc="-10">
                <a:latin typeface="Calibri"/>
                <a:cs typeface="Calibri"/>
              </a:rPr>
              <a:t>,</a:t>
            </a:r>
            <a:r>
              <a:rPr dirty="0" sz="275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MgSO4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stopped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after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24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hrs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delivery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patient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was </a:t>
            </a:r>
            <a:r>
              <a:rPr dirty="0" sz="2400" spc="-10">
                <a:latin typeface="Calibri"/>
                <a:cs typeface="Calibri"/>
              </a:rPr>
              <a:t>monitored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HDU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.Blood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pressure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controlled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oral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labetalol.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Patient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discharged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on </a:t>
            </a:r>
            <a:r>
              <a:rPr dirty="0" sz="2400">
                <a:latin typeface="Calibri"/>
                <a:cs typeface="Calibri"/>
              </a:rPr>
              <a:t>post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op</a:t>
            </a:r>
            <a:r>
              <a:rPr dirty="0" sz="2400">
                <a:latin typeface="Calibri"/>
                <a:cs typeface="Calibri"/>
              </a:rPr>
              <a:t>	Day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5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oral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Labetalol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100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mg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twice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day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.She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advised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home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BP </a:t>
            </a:r>
            <a:r>
              <a:rPr dirty="0" sz="2400">
                <a:latin typeface="Calibri"/>
                <a:cs typeface="Calibri"/>
              </a:rPr>
              <a:t>monitoring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review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SOS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case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impending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feature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high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BP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recordings.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object 2"/>
          <p:cNvSpPr txBox="1">
            <a:spLocks noGrp="1"/>
          </p:cNvSpPr>
          <p:nvPr>
            <p:ph type="title"/>
          </p:nvPr>
        </p:nvSpPr>
        <p:spPr>
          <a:xfrm>
            <a:off x="4470146" y="2922968"/>
            <a:ext cx="2901315" cy="1613534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 sz="5400" u="none">
                <a:latin typeface="Calibri"/>
                <a:cs typeface="Calibri"/>
              </a:rPr>
              <a:t>Thank</a:t>
            </a:r>
            <a:r>
              <a:rPr b="0" dirty="0" sz="5400" spc="-40" u="none">
                <a:latin typeface="Calibri"/>
                <a:cs typeface="Calibri"/>
              </a:rPr>
              <a:t> </a:t>
            </a:r>
            <a:r>
              <a:rPr b="0" dirty="0" sz="5400" spc="-25" u="none">
                <a:latin typeface="Calibri"/>
                <a:cs typeface="Calibri"/>
              </a:rPr>
              <a:t>you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object 2" descr=""/>
          <p:cNvSpPr txBox="1"/>
          <p:nvPr/>
        </p:nvSpPr>
        <p:spPr>
          <a:xfrm>
            <a:off x="455612" y="228790"/>
            <a:ext cx="2686050" cy="2683967"/>
          </a:xfrm>
          <a:prstGeom prst="rect"/>
        </p:spPr>
        <p:txBody>
          <a:bodyPr bIns="0" lIns="0" rIns="0" rtlCol="0" tIns="12700" vert="horz" wrap="square">
            <a:spAutoFit/>
          </a:bodyPr>
          <a:p>
            <a:pPr marL="12700" marR="712470">
              <a:lnSpc>
                <a:spcPct val="1252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Name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Mrs</a:t>
            </a:r>
            <a:r>
              <a:rPr dirty="0" sz="2400" spc="-25">
                <a:latin typeface="Calibri"/>
                <a:cs typeface="Calibri"/>
              </a:rPr>
              <a:t> XYZ </a:t>
            </a:r>
            <a:r>
              <a:rPr dirty="0" sz="2400">
                <a:latin typeface="Calibri"/>
                <a:cs typeface="Calibri"/>
              </a:rPr>
              <a:t>Age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32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years </a:t>
            </a:r>
            <a:r>
              <a:rPr dirty="0" sz="2400" spc="-10">
                <a:latin typeface="Calibri"/>
                <a:cs typeface="Calibri"/>
              </a:rPr>
              <a:t>Occupation Education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25200"/>
              </a:lnSpc>
            </a:pPr>
            <a:r>
              <a:rPr dirty="0" sz="2400" spc="-10">
                <a:latin typeface="Calibri"/>
                <a:cs typeface="Calibri"/>
              </a:rPr>
              <a:t>Socioeconomic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status Residing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48592" name="object 3" descr=""/>
          <p:cNvSpPr txBox="1"/>
          <p:nvPr/>
        </p:nvSpPr>
        <p:spPr>
          <a:xfrm>
            <a:off x="3304494" y="1144587"/>
            <a:ext cx="3806825" cy="2159000"/>
          </a:xfrm>
          <a:prstGeom prst="rect"/>
        </p:spPr>
        <p:txBody>
          <a:bodyPr bIns="0" lIns="0" rIns="0" rtlCol="0" tIns="104775" vert="horz" wrap="square">
            <a:spAutoFit/>
          </a:bodyPr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Home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maker</a:t>
            </a:r>
            <a:endParaRPr sz="2400">
              <a:latin typeface="Calibri"/>
              <a:cs typeface="Calibri"/>
            </a:endParaRPr>
          </a:p>
          <a:p>
            <a:pPr marL="31115">
              <a:lnSpc>
                <a:spcPct val="100000"/>
              </a:lnSpc>
              <a:spcBef>
                <a:spcPts val="725"/>
              </a:spcBef>
            </a:pP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.Com</a:t>
            </a:r>
            <a:r>
              <a:rPr dirty="0" sz="2400" spc="-10">
                <a:latin typeface="Calibri"/>
                <a:cs typeface="Calibri"/>
              </a:rPr>
              <a:t> Graduate</a:t>
            </a:r>
            <a:endParaRPr sz="2400">
              <a:latin typeface="Calibri"/>
              <a:cs typeface="Calibri"/>
            </a:endParaRPr>
          </a:p>
          <a:p>
            <a:pPr marL="28575">
              <a:lnSpc>
                <a:spcPct val="100000"/>
              </a:lnSpc>
              <a:spcBef>
                <a:spcPts val="725"/>
              </a:spcBef>
            </a:pP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Upper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middle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class</a:t>
            </a:r>
            <a:endParaRPr sz="24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725"/>
              </a:spcBef>
            </a:pP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New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Tippasandra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Bangalore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48593" name="object 4" descr=""/>
          <p:cNvSpPr txBox="1"/>
          <p:nvPr/>
        </p:nvSpPr>
        <p:spPr>
          <a:xfrm>
            <a:off x="455612" y="3424237"/>
            <a:ext cx="3413125" cy="1347698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 marR="5080">
              <a:lnSpc>
                <a:spcPct val="125200"/>
              </a:lnSpc>
              <a:spcBef>
                <a:spcPts val="95"/>
              </a:spcBef>
            </a:pPr>
            <a:r>
              <a:rPr dirty="0" sz="2400">
                <a:latin typeface="Calibri"/>
                <a:cs typeface="Calibri"/>
              </a:rPr>
              <a:t>Date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time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admission </a:t>
            </a:r>
            <a:r>
              <a:rPr dirty="0" sz="2400">
                <a:latin typeface="Calibri"/>
                <a:cs typeface="Calibri"/>
              </a:rPr>
              <a:t>Date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examination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48594" name="object 5" descr=""/>
          <p:cNvSpPr txBox="1"/>
          <p:nvPr/>
        </p:nvSpPr>
        <p:spPr>
          <a:xfrm>
            <a:off x="4387967" y="3424237"/>
            <a:ext cx="2400935" cy="1263650"/>
          </a:xfrm>
          <a:prstGeom prst="rect"/>
        </p:spPr>
        <p:txBody>
          <a:bodyPr bIns="0" lIns="0" rIns="0" rtlCol="0" tIns="104775" vert="horz" wrap="square">
            <a:spAutoFit/>
          </a:bodyPr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15/7/2024,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11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am</a:t>
            </a:r>
            <a:endParaRPr sz="240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  <a:spcBef>
                <a:spcPts val="725"/>
              </a:spcBef>
            </a:pP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15/7/2024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object 2" descr=""/>
          <p:cNvSpPr txBox="1"/>
          <p:nvPr/>
        </p:nvSpPr>
        <p:spPr>
          <a:xfrm>
            <a:off x="574040" y="1392300"/>
            <a:ext cx="5787390" cy="2585872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 marR="26034">
              <a:lnSpc>
                <a:spcPct val="125200"/>
              </a:lnSpc>
              <a:spcBef>
                <a:spcPts val="95"/>
              </a:spcBef>
            </a:pPr>
            <a:r>
              <a:rPr dirty="0" sz="2400">
                <a:latin typeface="Calibri"/>
                <a:cs typeface="Calibri"/>
              </a:rPr>
              <a:t>G2P1L1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8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1/2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months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amenorrhea </a:t>
            </a:r>
            <a:r>
              <a:rPr dirty="0" sz="2400" spc="-20">
                <a:latin typeface="Calibri"/>
                <a:cs typeface="Calibri"/>
              </a:rPr>
              <a:t>Booked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case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00"/>
              </a:spcBef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b="1" dirty="0" sz="240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Chief</a:t>
            </a:r>
            <a:r>
              <a:rPr b="1" dirty="0" sz="2400" spc="-114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1" dirty="0" sz="240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complaints</a:t>
            </a:r>
            <a:r>
              <a:rPr b="1" dirty="0" sz="2400" spc="-9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1" dirty="0" sz="2400" spc="-5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dirty="0" sz="2400">
                <a:latin typeface="Calibri"/>
                <a:cs typeface="Calibri"/>
              </a:rPr>
              <a:t>Came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complaints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headache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since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day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object 2"/>
          <p:cNvSpPr txBox="1">
            <a:spLocks noGrp="1"/>
          </p:cNvSpPr>
          <p:nvPr>
            <p:ph type="title"/>
          </p:nvPr>
        </p:nvSpPr>
        <p:spPr>
          <a:xfrm>
            <a:off x="423227" y="365061"/>
            <a:ext cx="4114165" cy="828675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History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presenting</a:t>
            </a:r>
            <a:r>
              <a:rPr dirty="0" spc="55"/>
              <a:t> </a:t>
            </a:r>
            <a:r>
              <a:rPr dirty="0" spc="-10"/>
              <a:t>illness</a:t>
            </a:r>
          </a:p>
        </p:txBody>
      </p:sp>
      <p:sp>
        <p:nvSpPr>
          <p:cNvPr id="1048597" name="object 3" descr=""/>
          <p:cNvSpPr txBox="1">
            <a:spLocks noGrp="1"/>
          </p:cNvSpPr>
          <p:nvPr>
            <p:ph type="body" idx="1"/>
          </p:nvPr>
        </p:nvSpPr>
        <p:spPr>
          <a:xfrm>
            <a:off x="423227" y="1432813"/>
            <a:ext cx="10780395" cy="2523769"/>
          </a:xfrm>
          <a:prstGeom prst="rect"/>
        </p:spPr>
        <p:txBody>
          <a:bodyPr bIns="0" lIns="0" rIns="0" rtlCol="0" tIns="11430" vert="horz" wrap="square">
            <a:spAutoFit/>
          </a:bodyPr>
          <a:p>
            <a:pPr marL="12700" marR="5080">
              <a:lnSpc>
                <a:spcPct val="100400"/>
              </a:lnSpc>
              <a:spcBef>
                <a:spcPts val="90"/>
              </a:spcBef>
            </a:pPr>
            <a:r>
              <a:rPr dirty="0"/>
              <a:t>Complains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35"/>
              <a:t> </a:t>
            </a:r>
            <a:r>
              <a:rPr dirty="0"/>
              <a:t>headache</a:t>
            </a:r>
            <a:r>
              <a:rPr dirty="0" spc="-40"/>
              <a:t> </a:t>
            </a:r>
            <a:r>
              <a:rPr dirty="0"/>
              <a:t>since</a:t>
            </a:r>
            <a:r>
              <a:rPr dirty="0" spc="-40"/>
              <a:t> </a:t>
            </a:r>
            <a:r>
              <a:rPr dirty="0"/>
              <a:t>1</a:t>
            </a:r>
            <a:r>
              <a:rPr dirty="0" spc="-70"/>
              <a:t> </a:t>
            </a:r>
            <a:r>
              <a:rPr dirty="0" spc="-30"/>
              <a:t>day,</a:t>
            </a:r>
            <a:r>
              <a:rPr dirty="0" spc="-45"/>
              <a:t> </a:t>
            </a:r>
            <a:r>
              <a:rPr dirty="0"/>
              <a:t>was</a:t>
            </a:r>
            <a:r>
              <a:rPr dirty="0" spc="-85"/>
              <a:t> </a:t>
            </a:r>
            <a:r>
              <a:rPr dirty="0"/>
              <a:t>mild</a:t>
            </a:r>
            <a:r>
              <a:rPr dirty="0" spc="-35"/>
              <a:t> </a:t>
            </a:r>
            <a:r>
              <a:rPr dirty="0"/>
              <a:t>to</a:t>
            </a:r>
            <a:r>
              <a:rPr dirty="0" spc="-45"/>
              <a:t> </a:t>
            </a:r>
            <a:r>
              <a:rPr dirty="0"/>
              <a:t>start</a:t>
            </a:r>
            <a:r>
              <a:rPr dirty="0" spc="-30"/>
              <a:t> </a:t>
            </a:r>
            <a:r>
              <a:rPr dirty="0"/>
              <a:t>with</a:t>
            </a:r>
            <a:r>
              <a:rPr dirty="0" spc="-35"/>
              <a:t> </a:t>
            </a:r>
            <a:r>
              <a:rPr dirty="0"/>
              <a:t>in</a:t>
            </a:r>
            <a:r>
              <a:rPr dirty="0" spc="-40"/>
              <a:t> </a:t>
            </a:r>
            <a:r>
              <a:rPr dirty="0"/>
              <a:t>the</a:t>
            </a:r>
            <a:r>
              <a:rPr dirty="0" spc="25"/>
              <a:t> </a:t>
            </a:r>
            <a:r>
              <a:rPr dirty="0"/>
              <a:t>morning</a:t>
            </a:r>
            <a:r>
              <a:rPr dirty="0" spc="-50"/>
              <a:t> </a:t>
            </a:r>
            <a:r>
              <a:rPr dirty="0"/>
              <a:t>and</a:t>
            </a:r>
            <a:r>
              <a:rPr dirty="0" spc="-40"/>
              <a:t> </a:t>
            </a:r>
            <a:r>
              <a:rPr dirty="0" spc="-10"/>
              <a:t>gradually </a:t>
            </a:r>
            <a:r>
              <a:rPr dirty="0"/>
              <a:t>increased</a:t>
            </a:r>
            <a:r>
              <a:rPr dirty="0" spc="-70"/>
              <a:t> </a:t>
            </a:r>
            <a:r>
              <a:rPr dirty="0"/>
              <a:t>in</a:t>
            </a:r>
            <a:r>
              <a:rPr dirty="0" spc="-70"/>
              <a:t> </a:t>
            </a:r>
            <a:r>
              <a:rPr dirty="0"/>
              <a:t>severity</a:t>
            </a:r>
            <a:r>
              <a:rPr dirty="0" spc="-60"/>
              <a:t> </a:t>
            </a:r>
            <a:r>
              <a:rPr dirty="0"/>
              <a:t>,more</a:t>
            </a:r>
            <a:r>
              <a:rPr dirty="0" spc="-75"/>
              <a:t> </a:t>
            </a:r>
            <a:r>
              <a:rPr dirty="0"/>
              <a:t>in</a:t>
            </a:r>
            <a:r>
              <a:rPr dirty="0" spc="-70"/>
              <a:t> </a:t>
            </a:r>
            <a:r>
              <a:rPr dirty="0"/>
              <a:t>occipital</a:t>
            </a:r>
            <a:r>
              <a:rPr dirty="0" spc="-35"/>
              <a:t> </a:t>
            </a:r>
            <a:r>
              <a:rPr dirty="0"/>
              <a:t>region,</a:t>
            </a:r>
            <a:r>
              <a:rPr dirty="0" spc="-80"/>
              <a:t> </a:t>
            </a:r>
            <a:r>
              <a:rPr dirty="0"/>
              <a:t>throbbing</a:t>
            </a:r>
            <a:r>
              <a:rPr dirty="0" spc="-85"/>
              <a:t> </a:t>
            </a:r>
            <a:r>
              <a:rPr dirty="0"/>
              <a:t>in</a:t>
            </a:r>
            <a:r>
              <a:rPr dirty="0" spc="-70"/>
              <a:t> </a:t>
            </a:r>
            <a:r>
              <a:rPr dirty="0"/>
              <a:t>nature</a:t>
            </a:r>
            <a:r>
              <a:rPr dirty="0" spc="-75"/>
              <a:t> </a:t>
            </a:r>
            <a:r>
              <a:rPr dirty="0"/>
              <a:t>,</a:t>
            </a:r>
            <a:r>
              <a:rPr dirty="0" spc="-15"/>
              <a:t> </a:t>
            </a:r>
            <a:r>
              <a:rPr dirty="0"/>
              <a:t>not</a:t>
            </a:r>
            <a:r>
              <a:rPr dirty="0" spc="-65"/>
              <a:t> </a:t>
            </a:r>
            <a:r>
              <a:rPr dirty="0"/>
              <a:t>relieved</a:t>
            </a:r>
            <a:r>
              <a:rPr dirty="0" spc="-65"/>
              <a:t> </a:t>
            </a:r>
            <a:r>
              <a:rPr dirty="0" spc="-25"/>
              <a:t>by </a:t>
            </a:r>
            <a:r>
              <a:rPr dirty="0" spc="-10"/>
              <a:t>analgesics.</a:t>
            </a:r>
          </a:p>
          <a:p>
            <a:pPr marL="12700" marR="427990">
              <a:lnSpc>
                <a:spcPct val="135600"/>
              </a:lnSpc>
              <a:spcBef>
                <a:spcPts val="5"/>
              </a:spcBef>
            </a:pPr>
            <a:r>
              <a:rPr dirty="0"/>
              <a:t>No</a:t>
            </a:r>
            <a:r>
              <a:rPr dirty="0" spc="-65"/>
              <a:t> </a:t>
            </a:r>
            <a:r>
              <a:rPr dirty="0"/>
              <a:t>c/o</a:t>
            </a:r>
            <a:r>
              <a:rPr dirty="0" spc="-65"/>
              <a:t> </a:t>
            </a:r>
            <a:r>
              <a:rPr dirty="0"/>
              <a:t>blurring</a:t>
            </a:r>
            <a:r>
              <a:rPr dirty="0" spc="-10"/>
              <a:t> </a:t>
            </a:r>
            <a:r>
              <a:rPr dirty="0"/>
              <a:t>of</a:t>
            </a:r>
            <a:r>
              <a:rPr dirty="0" spc="-55"/>
              <a:t> </a:t>
            </a:r>
            <a:r>
              <a:rPr dirty="0"/>
              <a:t>vision/nausea</a:t>
            </a:r>
            <a:r>
              <a:rPr dirty="0" spc="-85"/>
              <a:t> </a:t>
            </a:r>
            <a:r>
              <a:rPr dirty="0"/>
              <a:t>/vomiting</a:t>
            </a:r>
            <a:r>
              <a:rPr dirty="0" spc="-75"/>
              <a:t> </a:t>
            </a:r>
            <a:r>
              <a:rPr dirty="0" spc="-10"/>
              <a:t>/epigastric</a:t>
            </a:r>
            <a:r>
              <a:rPr dirty="0" spc="-35"/>
              <a:t> </a:t>
            </a:r>
            <a:r>
              <a:rPr dirty="0"/>
              <a:t>pain</a:t>
            </a:r>
            <a:r>
              <a:rPr dirty="0" spc="-60"/>
              <a:t> </a:t>
            </a:r>
            <a:r>
              <a:rPr dirty="0"/>
              <a:t>/decreased</a:t>
            </a:r>
            <a:r>
              <a:rPr dirty="0" spc="-55"/>
              <a:t> </a:t>
            </a:r>
            <a:r>
              <a:rPr dirty="0"/>
              <a:t>urine</a:t>
            </a:r>
            <a:r>
              <a:rPr dirty="0" spc="-65"/>
              <a:t> </a:t>
            </a:r>
            <a:r>
              <a:rPr dirty="0" spc="-10"/>
              <a:t>output </a:t>
            </a:r>
            <a:r>
              <a:rPr dirty="0"/>
              <a:t>No</a:t>
            </a:r>
            <a:r>
              <a:rPr dirty="0" spc="-55"/>
              <a:t> </a:t>
            </a:r>
            <a:r>
              <a:rPr dirty="0"/>
              <a:t>history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40"/>
              <a:t> </a:t>
            </a:r>
            <a:r>
              <a:rPr dirty="0" spc="-10"/>
              <a:t>fever</a:t>
            </a:r>
            <a:r>
              <a:rPr dirty="0" spc="-60"/>
              <a:t> </a:t>
            </a:r>
            <a:r>
              <a:rPr dirty="0"/>
              <a:t>/</a:t>
            </a:r>
            <a:r>
              <a:rPr dirty="0" spc="-15"/>
              <a:t> </a:t>
            </a:r>
            <a:r>
              <a:rPr dirty="0" spc="-20"/>
              <a:t>URTI</a:t>
            </a: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/>
              <a:t>No</a:t>
            </a:r>
            <a:r>
              <a:rPr dirty="0" spc="-40"/>
              <a:t> </a:t>
            </a:r>
            <a:r>
              <a:rPr dirty="0"/>
              <a:t>c/o</a:t>
            </a:r>
            <a:r>
              <a:rPr dirty="0" spc="-35"/>
              <a:t> </a:t>
            </a:r>
            <a:r>
              <a:rPr dirty="0"/>
              <a:t>pain</a:t>
            </a:r>
            <a:r>
              <a:rPr dirty="0" spc="-30"/>
              <a:t> </a:t>
            </a:r>
            <a:r>
              <a:rPr dirty="0"/>
              <a:t>abdomen</a:t>
            </a:r>
            <a:r>
              <a:rPr dirty="0" spc="-25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back</a:t>
            </a:r>
            <a:r>
              <a:rPr dirty="0" spc="-80"/>
              <a:t> </a:t>
            </a:r>
            <a:r>
              <a:rPr dirty="0"/>
              <a:t>ache/</a:t>
            </a:r>
            <a:r>
              <a:rPr dirty="0" spc="-60"/>
              <a:t> </a:t>
            </a:r>
            <a:r>
              <a:rPr dirty="0"/>
              <a:t>bleeding</a:t>
            </a:r>
            <a:r>
              <a:rPr dirty="0" spc="-45"/>
              <a:t> </a:t>
            </a:r>
            <a:r>
              <a:rPr dirty="0"/>
              <a:t>per</a:t>
            </a:r>
            <a:r>
              <a:rPr dirty="0" spc="-45"/>
              <a:t> </a:t>
            </a:r>
            <a:r>
              <a:rPr dirty="0"/>
              <a:t>vagina</a:t>
            </a:r>
            <a:r>
              <a:rPr dirty="0" spc="10"/>
              <a:t> </a:t>
            </a:r>
            <a:r>
              <a:rPr dirty="0"/>
              <a:t>/</a:t>
            </a:r>
            <a:r>
              <a:rPr dirty="0" spc="-65"/>
              <a:t> </a:t>
            </a:r>
            <a:r>
              <a:rPr dirty="0"/>
              <a:t>leaking</a:t>
            </a:r>
            <a:r>
              <a:rPr dirty="0" spc="-45"/>
              <a:t> </a:t>
            </a:r>
            <a:r>
              <a:rPr dirty="0"/>
              <a:t>per</a:t>
            </a:r>
            <a:r>
              <a:rPr dirty="0" spc="-45"/>
              <a:t> </a:t>
            </a:r>
            <a:r>
              <a:rPr dirty="0" spc="-10"/>
              <a:t>vagina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object 2"/>
          <p:cNvSpPr txBox="1">
            <a:spLocks noGrp="1"/>
          </p:cNvSpPr>
          <p:nvPr>
            <p:ph type="title"/>
          </p:nvPr>
        </p:nvSpPr>
        <p:spPr>
          <a:xfrm>
            <a:off x="78739" y="4762"/>
            <a:ext cx="2396490" cy="777874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600" spc="-10"/>
              <a:t>Obstetric</a:t>
            </a:r>
            <a:r>
              <a:rPr dirty="0" sz="2600" spc="-100"/>
              <a:t> </a:t>
            </a:r>
            <a:r>
              <a:rPr dirty="0" sz="2600" spc="-10"/>
              <a:t>history:</a:t>
            </a:r>
            <a:endParaRPr sz="2600"/>
          </a:p>
        </p:txBody>
      </p:sp>
      <p:sp>
        <p:nvSpPr>
          <p:cNvPr id="1048599" name="object 3" descr=""/>
          <p:cNvSpPr txBox="1"/>
          <p:nvPr/>
        </p:nvSpPr>
        <p:spPr>
          <a:xfrm>
            <a:off x="78739" y="403288"/>
            <a:ext cx="11787505" cy="5334670"/>
          </a:xfrm>
          <a:prstGeom prst="rect"/>
        </p:spPr>
        <p:txBody>
          <a:bodyPr bIns="0" lIns="0" rIns="0" rtlCol="0" tIns="151765" vert="horz" wrap="square">
            <a:spAutoFit/>
          </a:bodyPr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dirty="0" sz="2150">
                <a:latin typeface="Calibri"/>
                <a:cs typeface="Calibri"/>
              </a:rPr>
              <a:t>ML</a:t>
            </a:r>
            <a:r>
              <a:rPr dirty="0" sz="2150" spc="2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-</a:t>
            </a:r>
            <a:r>
              <a:rPr dirty="0" sz="2150" spc="2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5</a:t>
            </a:r>
            <a:r>
              <a:rPr dirty="0" sz="2150" spc="6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years</a:t>
            </a:r>
            <a:r>
              <a:rPr dirty="0" sz="2150" spc="1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,</a:t>
            </a:r>
            <a:r>
              <a:rPr dirty="0" sz="2150" spc="20">
                <a:latin typeface="Calibri"/>
                <a:cs typeface="Calibri"/>
              </a:rPr>
              <a:t> </a:t>
            </a:r>
            <a:r>
              <a:rPr dirty="0" sz="2150" spc="-25">
                <a:latin typeface="Calibri"/>
                <a:cs typeface="Calibri"/>
              </a:rPr>
              <a:t>NCM</a:t>
            </a:r>
            <a:endParaRPr sz="2150">
              <a:latin typeface="Calibri"/>
              <a:cs typeface="Calibri"/>
            </a:endParaRPr>
          </a:p>
          <a:p>
            <a:pPr marL="12700" marR="193675">
              <a:lnSpc>
                <a:spcPct val="102800"/>
              </a:lnSpc>
              <a:spcBef>
                <a:spcPts val="1025"/>
              </a:spcBef>
            </a:pPr>
            <a:r>
              <a:rPr dirty="0" sz="2150">
                <a:latin typeface="Calibri"/>
                <a:cs typeface="Calibri"/>
              </a:rPr>
              <a:t>P1-</a:t>
            </a:r>
            <a:r>
              <a:rPr dirty="0" sz="2150" spc="6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4</a:t>
            </a:r>
            <a:r>
              <a:rPr dirty="0" sz="2150" spc="7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yrs</a:t>
            </a:r>
            <a:r>
              <a:rPr dirty="0" sz="2150" spc="7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back,</a:t>
            </a:r>
            <a:r>
              <a:rPr dirty="0" sz="2150" spc="7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FT</a:t>
            </a:r>
            <a:r>
              <a:rPr dirty="0" sz="2150" spc="7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LSCS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(Ind</a:t>
            </a:r>
            <a:r>
              <a:rPr dirty="0" sz="2150" spc="6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:</a:t>
            </a:r>
            <a:r>
              <a:rPr dirty="0" sz="2150" spc="3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Failed</a:t>
            </a:r>
            <a:r>
              <a:rPr dirty="0" sz="2150" spc="5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induction)</a:t>
            </a:r>
            <a:r>
              <a:rPr dirty="0" sz="2150" spc="9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Male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child</a:t>
            </a:r>
            <a:r>
              <a:rPr dirty="0" sz="2150" spc="10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3kg,</a:t>
            </a:r>
            <a:r>
              <a:rPr dirty="0" sz="2150" spc="6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was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diagnosed</a:t>
            </a:r>
            <a:r>
              <a:rPr dirty="0" sz="2150" spc="6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with</a:t>
            </a:r>
            <a:r>
              <a:rPr dirty="0" sz="2150" spc="6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Gest.</a:t>
            </a:r>
            <a:r>
              <a:rPr dirty="0" sz="2150" spc="5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HTN</a:t>
            </a:r>
            <a:r>
              <a:rPr dirty="0" sz="2150" spc="10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from</a:t>
            </a:r>
            <a:r>
              <a:rPr dirty="0" sz="2150" spc="70">
                <a:latin typeface="Calibri"/>
                <a:cs typeface="Calibri"/>
              </a:rPr>
              <a:t> </a:t>
            </a:r>
            <a:r>
              <a:rPr dirty="0" sz="2150" spc="-25">
                <a:latin typeface="Calibri"/>
                <a:cs typeface="Calibri"/>
              </a:rPr>
              <a:t>3rd </a:t>
            </a:r>
            <a:r>
              <a:rPr dirty="0" sz="2150">
                <a:latin typeface="Calibri"/>
                <a:cs typeface="Calibri"/>
              </a:rPr>
              <a:t>trimester</a:t>
            </a:r>
            <a:r>
              <a:rPr dirty="0" sz="2150" spc="6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&amp;</a:t>
            </a:r>
            <a:r>
              <a:rPr dirty="0" sz="2150" spc="8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was</a:t>
            </a:r>
            <a:r>
              <a:rPr dirty="0" sz="2150" spc="114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on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antihypertensives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for</a:t>
            </a:r>
            <a:r>
              <a:rPr dirty="0" sz="2150" spc="6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15</a:t>
            </a:r>
            <a:r>
              <a:rPr dirty="0" sz="2150" spc="1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days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which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she</a:t>
            </a:r>
            <a:r>
              <a:rPr dirty="0" sz="2150" spc="3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took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twice</a:t>
            </a:r>
            <a:r>
              <a:rPr dirty="0" sz="2150" spc="11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daily.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BP</a:t>
            </a:r>
            <a:r>
              <a:rPr dirty="0" sz="2150" spc="-1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was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under</a:t>
            </a:r>
            <a:r>
              <a:rPr dirty="0" sz="2150" spc="6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control.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 spc="-25">
                <a:latin typeface="Calibri"/>
                <a:cs typeface="Calibri"/>
              </a:rPr>
              <a:t>No </a:t>
            </a:r>
            <a:r>
              <a:rPr dirty="0" sz="2150">
                <a:latin typeface="Calibri"/>
                <a:cs typeface="Calibri"/>
              </a:rPr>
              <a:t>abnormalities</a:t>
            </a:r>
            <a:r>
              <a:rPr dirty="0" sz="2150" spc="114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in</a:t>
            </a:r>
            <a:r>
              <a:rPr dirty="0" sz="2150" spc="6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investigations.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She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was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induced</a:t>
            </a:r>
            <a:r>
              <a:rPr dirty="0" sz="2150" spc="6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at</a:t>
            </a:r>
            <a:r>
              <a:rPr dirty="0" sz="2150" spc="10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39</a:t>
            </a:r>
            <a:r>
              <a:rPr dirty="0" sz="2150" spc="9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weeks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with</a:t>
            </a:r>
            <a:r>
              <a:rPr dirty="0" sz="2150" spc="6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2</a:t>
            </a:r>
            <a:r>
              <a:rPr dirty="0" sz="2150" spc="2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doses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of</a:t>
            </a:r>
            <a:r>
              <a:rPr dirty="0" sz="2150" spc="8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vaginal</a:t>
            </a:r>
            <a:r>
              <a:rPr dirty="0" sz="2150" spc="10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gels.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 spc="-25">
                <a:latin typeface="Calibri"/>
                <a:cs typeface="Calibri"/>
              </a:rPr>
              <a:t>No </a:t>
            </a:r>
            <a:r>
              <a:rPr dirty="0" sz="2150">
                <a:latin typeface="Calibri"/>
                <a:cs typeface="Calibri"/>
              </a:rPr>
              <a:t>intraoperative,</a:t>
            </a:r>
            <a:r>
              <a:rPr dirty="0" sz="2150" spc="5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post</a:t>
            </a:r>
            <a:r>
              <a:rPr dirty="0" sz="2150" spc="2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operative</a:t>
            </a:r>
            <a:r>
              <a:rPr dirty="0" sz="2150" spc="3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and</a:t>
            </a:r>
            <a:r>
              <a:rPr dirty="0" sz="2150" spc="6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post</a:t>
            </a:r>
            <a:r>
              <a:rPr dirty="0" sz="2150" spc="10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natal</a:t>
            </a:r>
            <a:r>
              <a:rPr dirty="0" sz="2150" spc="10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complications.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Stopped</a:t>
            </a:r>
            <a:r>
              <a:rPr dirty="0" sz="2150" spc="6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antihypertensives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post</a:t>
            </a:r>
            <a:r>
              <a:rPr dirty="0" sz="2150" spc="100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delivery.</a:t>
            </a:r>
            <a:endParaRPr sz="2150">
              <a:latin typeface="Calibri"/>
              <a:cs typeface="Calibri"/>
            </a:endParaRPr>
          </a:p>
          <a:p>
            <a:pPr marL="12700" marR="5080">
              <a:lnSpc>
                <a:spcPct val="101800"/>
              </a:lnSpc>
              <a:spcBef>
                <a:spcPts val="5"/>
              </a:spcBef>
            </a:pPr>
            <a:r>
              <a:rPr dirty="0" sz="2150">
                <a:latin typeface="Calibri"/>
                <a:cs typeface="Calibri"/>
              </a:rPr>
              <a:t>Breastfed</a:t>
            </a:r>
            <a:r>
              <a:rPr dirty="0" sz="2150" spc="3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for</a:t>
            </a:r>
            <a:r>
              <a:rPr dirty="0" sz="2150" spc="5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1</a:t>
            </a:r>
            <a:r>
              <a:rPr dirty="0" sz="2150" spc="8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and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half</a:t>
            </a:r>
            <a:r>
              <a:rPr dirty="0" sz="2150" spc="6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years.</a:t>
            </a:r>
            <a:r>
              <a:rPr dirty="0" sz="2150" spc="3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Vaccination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done</a:t>
            </a:r>
            <a:r>
              <a:rPr dirty="0" sz="2150" spc="2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as</a:t>
            </a:r>
            <a:r>
              <a:rPr dirty="0" sz="2150" spc="11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per</a:t>
            </a:r>
            <a:r>
              <a:rPr dirty="0" sz="2150" spc="-3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schedule.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Child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alive</a:t>
            </a:r>
            <a:r>
              <a:rPr dirty="0" sz="2150" spc="2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&amp;</a:t>
            </a:r>
            <a:r>
              <a:rPr dirty="0" sz="2150" spc="7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healthy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now.</a:t>
            </a:r>
            <a:r>
              <a:rPr dirty="0" sz="2150" spc="3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Used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barrier </a:t>
            </a:r>
            <a:r>
              <a:rPr dirty="0" sz="2150">
                <a:latin typeface="Calibri"/>
                <a:cs typeface="Calibri"/>
              </a:rPr>
              <a:t>method</a:t>
            </a:r>
            <a:r>
              <a:rPr dirty="0" sz="2150" spc="6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of</a:t>
            </a:r>
            <a:r>
              <a:rPr dirty="0" sz="2150" spc="95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contraception.</a:t>
            </a:r>
            <a:endParaRPr sz="21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80"/>
              </a:spcBef>
            </a:pPr>
            <a:endParaRPr sz="2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150">
                <a:latin typeface="Calibri"/>
                <a:cs typeface="Calibri"/>
              </a:rPr>
              <a:t>G2</a:t>
            </a:r>
            <a:r>
              <a:rPr dirty="0" sz="2150" spc="3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-</a:t>
            </a:r>
            <a:r>
              <a:rPr dirty="0" sz="2150" spc="8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Present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pregnancy</a:t>
            </a:r>
            <a:r>
              <a:rPr dirty="0" sz="2150" spc="9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,spontaneous</a:t>
            </a:r>
            <a:r>
              <a:rPr dirty="0" sz="2150" spc="75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conception</a:t>
            </a:r>
            <a:endParaRPr sz="2150">
              <a:latin typeface="Calibri"/>
              <a:cs typeface="Calibri"/>
            </a:endParaRPr>
          </a:p>
          <a:p>
            <a:pPr indent="-229235" marL="241300" marR="17145">
              <a:lnSpc>
                <a:spcPct val="101899"/>
              </a:lnSpc>
              <a:spcBef>
                <a:spcPts val="1050"/>
              </a:spcBef>
              <a:buFont typeface="Arial MT"/>
              <a:buChar char="•"/>
              <a:tabLst>
                <a:tab algn="l" pos="241300"/>
                <a:tab algn="l" pos="3703320"/>
                <a:tab algn="l" pos="4102735"/>
              </a:tabLst>
            </a:pPr>
            <a:r>
              <a:rPr dirty="0" sz="2150">
                <a:latin typeface="Calibri"/>
                <a:cs typeface="Calibri"/>
              </a:rPr>
              <a:t>T1-</a:t>
            </a:r>
            <a:r>
              <a:rPr dirty="0" sz="2150" spc="6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Pregnancy</a:t>
            </a:r>
            <a:r>
              <a:rPr dirty="0" sz="2150" spc="7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was</a:t>
            </a:r>
            <a:r>
              <a:rPr dirty="0" sz="2150" spc="55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confirmed</a:t>
            </a:r>
            <a:r>
              <a:rPr dirty="0" sz="2150">
                <a:latin typeface="Calibri"/>
                <a:cs typeface="Calibri"/>
              </a:rPr>
              <a:t>	</a:t>
            </a:r>
            <a:r>
              <a:rPr dirty="0" sz="2150" spc="-25">
                <a:latin typeface="Calibri"/>
                <a:cs typeface="Calibri"/>
              </a:rPr>
              <a:t>by</a:t>
            </a:r>
            <a:r>
              <a:rPr dirty="0" sz="2150">
                <a:latin typeface="Calibri"/>
                <a:cs typeface="Calibri"/>
              </a:rPr>
              <a:t>	UPT</a:t>
            </a:r>
            <a:r>
              <a:rPr dirty="0" sz="2150" spc="5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at</a:t>
            </a:r>
            <a:r>
              <a:rPr dirty="0" sz="2150" spc="8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6</a:t>
            </a:r>
            <a:r>
              <a:rPr dirty="0" sz="2150" spc="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weeks</a:t>
            </a:r>
            <a:r>
              <a:rPr dirty="0" sz="2150" spc="3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.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Booked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at</a:t>
            </a:r>
            <a:r>
              <a:rPr dirty="0" sz="2150" spc="8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St</a:t>
            </a:r>
            <a:r>
              <a:rPr dirty="0" sz="2150" spc="8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Philomena's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hospital</a:t>
            </a:r>
            <a:r>
              <a:rPr dirty="0" sz="2150" spc="1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at</a:t>
            </a:r>
            <a:r>
              <a:rPr dirty="0" sz="2150" spc="8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8</a:t>
            </a:r>
            <a:r>
              <a:rPr dirty="0" sz="2150" spc="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weeks.</a:t>
            </a:r>
            <a:r>
              <a:rPr dirty="0" sz="2150" spc="35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Folic </a:t>
            </a:r>
            <a:r>
              <a:rPr dirty="0" sz="2150">
                <a:latin typeface="Calibri"/>
                <a:cs typeface="Calibri"/>
              </a:rPr>
              <a:t>acid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supplementation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taken.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Early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pregnancy</a:t>
            </a:r>
            <a:r>
              <a:rPr dirty="0" sz="2150" spc="5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scan</a:t>
            </a:r>
            <a:r>
              <a:rPr dirty="0" sz="2150" spc="5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and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blood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and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urine</a:t>
            </a:r>
            <a:r>
              <a:rPr dirty="0" sz="2150" spc="11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tests</a:t>
            </a:r>
            <a:r>
              <a:rPr dirty="0" sz="2150" spc="17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-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said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to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be</a:t>
            </a:r>
            <a:r>
              <a:rPr dirty="0" sz="2150" spc="114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normal.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 spc="-25">
                <a:latin typeface="Calibri"/>
                <a:cs typeface="Calibri"/>
              </a:rPr>
              <a:t>3rd </a:t>
            </a:r>
            <a:r>
              <a:rPr dirty="0" sz="2150">
                <a:latin typeface="Calibri"/>
                <a:cs typeface="Calibri"/>
              </a:rPr>
              <a:t>month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scan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done</a:t>
            </a:r>
            <a:r>
              <a:rPr dirty="0" sz="2150" spc="3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showed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increased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risk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of</a:t>
            </a:r>
            <a:r>
              <a:rPr dirty="0" sz="2150" spc="7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HTN.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Started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on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Tab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Ecosprin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150</a:t>
            </a:r>
            <a:r>
              <a:rPr dirty="0" sz="2150" spc="8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mg.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No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history</a:t>
            </a:r>
            <a:r>
              <a:rPr dirty="0" sz="2150" spc="55">
                <a:latin typeface="Calibri"/>
                <a:cs typeface="Calibri"/>
              </a:rPr>
              <a:t> </a:t>
            </a:r>
            <a:r>
              <a:rPr dirty="0" sz="2150" spc="-25">
                <a:latin typeface="Calibri"/>
                <a:cs typeface="Calibri"/>
              </a:rPr>
              <a:t>of </a:t>
            </a:r>
            <a:r>
              <a:rPr dirty="0" sz="2150">
                <a:latin typeface="Calibri"/>
                <a:cs typeface="Calibri"/>
              </a:rPr>
              <a:t>excessive</a:t>
            </a:r>
            <a:r>
              <a:rPr dirty="0" sz="2150" spc="2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vomiting</a:t>
            </a:r>
            <a:r>
              <a:rPr dirty="0" sz="2150" spc="1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/bleeding</a:t>
            </a:r>
            <a:r>
              <a:rPr dirty="0" sz="2150" spc="8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or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spotting</a:t>
            </a:r>
            <a:r>
              <a:rPr dirty="0" sz="2150" spc="8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per</a:t>
            </a:r>
            <a:r>
              <a:rPr dirty="0" sz="2150" spc="5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vagina</a:t>
            </a:r>
            <a:r>
              <a:rPr dirty="0" sz="2150" spc="6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/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fever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with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rash</a:t>
            </a:r>
            <a:r>
              <a:rPr dirty="0" sz="2150" spc="4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/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exposure</a:t>
            </a:r>
            <a:r>
              <a:rPr dirty="0" sz="2150" spc="2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to</a:t>
            </a:r>
            <a:r>
              <a:rPr dirty="0" sz="2150" spc="4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drug</a:t>
            </a:r>
            <a:r>
              <a:rPr dirty="0" sz="2150" spc="1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or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radiation</a:t>
            </a:r>
            <a:endParaRPr sz="21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object 2" descr=""/>
          <p:cNvSpPr txBox="1"/>
          <p:nvPr/>
        </p:nvSpPr>
        <p:spPr>
          <a:xfrm>
            <a:off x="401320" y="730186"/>
            <a:ext cx="10665460" cy="4451709"/>
          </a:xfrm>
          <a:prstGeom prst="rect"/>
        </p:spPr>
        <p:txBody>
          <a:bodyPr bIns="0" lIns="0" rIns="0" rtlCol="0" tIns="12700" vert="horz" wrap="square">
            <a:spAutoFit/>
          </a:bodyPr>
          <a:p>
            <a:pPr indent="-227329" marL="239395" marR="13970">
              <a:lnSpc>
                <a:spcPct val="125099"/>
              </a:lnSpc>
              <a:spcBef>
                <a:spcPts val="100"/>
              </a:spcBef>
              <a:buFont typeface="Arial MT"/>
              <a:buChar char="•"/>
              <a:tabLst>
                <a:tab algn="l" pos="285750"/>
                <a:tab algn="l" pos="843280"/>
              </a:tabLst>
            </a:pPr>
            <a:r>
              <a:rPr dirty="0" sz="2400">
                <a:latin typeface="Calibri"/>
                <a:cs typeface="Calibri"/>
              </a:rPr>
              <a:t>T2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Quickening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felt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5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months</a:t>
            </a:r>
            <a:r>
              <a:rPr dirty="0" sz="2400" spc="-10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amenorrhea.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Iron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calcium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supplementations 	started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95">
                <a:latin typeface="Calibri"/>
                <a:cs typeface="Calibri"/>
              </a:rPr>
              <a:t>.Tab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Ecosprin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continued.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doses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Injection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taken.</a:t>
            </a:r>
            <a:endParaRPr sz="2400">
              <a:latin typeface="Calibri"/>
              <a:cs typeface="Calibri"/>
            </a:endParaRPr>
          </a:p>
          <a:p>
            <a:pPr marL="285750" marR="5080">
              <a:lnSpc>
                <a:spcPct val="125099"/>
              </a:lnSpc>
            </a:pPr>
            <a:r>
              <a:rPr dirty="0" sz="2400">
                <a:latin typeface="Calibri"/>
                <a:cs typeface="Calibri"/>
              </a:rPr>
              <a:t>5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month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scan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done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said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normal.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BP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blood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sugars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were told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normal. </a:t>
            </a: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history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headache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vomiting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epigastric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pain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blurring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vision.</a:t>
            </a:r>
            <a:endParaRPr sz="2400">
              <a:latin typeface="Calibri"/>
              <a:cs typeface="Calibri"/>
            </a:endParaRPr>
          </a:p>
          <a:p>
            <a:pPr marL="285750">
              <a:lnSpc>
                <a:spcPct val="100000"/>
              </a:lnSpc>
              <a:spcBef>
                <a:spcPts val="725"/>
              </a:spcBef>
            </a:pP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history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pain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abdomen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bleeding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per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vagina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leaking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per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vagina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sz="2400">
              <a:latin typeface="Calibri"/>
              <a:cs typeface="Calibri"/>
            </a:endParaRPr>
          </a:p>
          <a:p>
            <a:pPr indent="-227329" marL="240029" marR="1144905">
              <a:lnSpc>
                <a:spcPct val="125200"/>
              </a:lnSpc>
              <a:buFont typeface="Arial MT"/>
              <a:buChar char="•"/>
              <a:tabLst>
                <a:tab algn="l" pos="695960"/>
              </a:tabLst>
            </a:pPr>
            <a:r>
              <a:rPr dirty="0" sz="2400">
                <a:latin typeface="Calibri"/>
                <a:cs typeface="Calibri"/>
              </a:rPr>
              <a:t>T3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Iron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calcium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supplementations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continued.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Tab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Ecosprin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continued. 	Appreciating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fetal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movements</a:t>
            </a:r>
            <a:r>
              <a:rPr dirty="0" sz="2400" spc="-10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well.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Now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presented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-1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above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object 2" descr=""/>
          <p:cNvSpPr txBox="1"/>
          <p:nvPr/>
        </p:nvSpPr>
        <p:spPr>
          <a:xfrm>
            <a:off x="455612" y="207581"/>
            <a:ext cx="10716895" cy="3927474"/>
          </a:xfrm>
          <a:prstGeom prst="rect"/>
        </p:spPr>
        <p:txBody>
          <a:bodyPr bIns="0" lIns="0" rIns="0" rtlCol="0" tIns="104139" vert="horz" wrap="square">
            <a:spAutoFit/>
          </a:bodyPr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b="1" dirty="0" sz="2400" spc="-1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Menstrual</a:t>
            </a:r>
            <a:r>
              <a:rPr b="1" dirty="0" sz="2400" spc="-5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1" dirty="0" sz="240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history</a:t>
            </a:r>
            <a:r>
              <a:rPr b="1" dirty="0" sz="2400" spc="-5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sz="2400" spc="-1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-</a:t>
            </a:r>
            <a:r>
              <a:rPr dirty="0" sz="2400" spc="-10">
                <a:latin typeface="Calibri"/>
                <a:cs typeface="Calibri"/>
              </a:rPr>
              <a:t>3-</a:t>
            </a:r>
            <a:r>
              <a:rPr dirty="0" sz="2400">
                <a:latin typeface="Calibri"/>
                <a:cs typeface="Calibri"/>
              </a:rPr>
              <a:t>4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days/28-</a:t>
            </a:r>
            <a:r>
              <a:rPr dirty="0" sz="2400">
                <a:latin typeface="Calibri"/>
                <a:cs typeface="Calibri"/>
              </a:rPr>
              <a:t>30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days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cycle</a:t>
            </a:r>
            <a:endParaRPr sz="2400">
              <a:latin typeface="Calibri"/>
              <a:cs typeface="Calibri"/>
            </a:endParaRPr>
          </a:p>
          <a:p>
            <a:pPr indent="-227329" marL="240029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algn="l" pos="240029"/>
                <a:tab algn="l" pos="2878455"/>
                <a:tab algn="l" pos="5285740"/>
              </a:tabLst>
            </a:pPr>
            <a:r>
              <a:rPr dirty="0" sz="2400">
                <a:latin typeface="Calibri"/>
                <a:cs typeface="Calibri"/>
              </a:rPr>
              <a:t>LMP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18/11/2023</a:t>
            </a:r>
            <a:r>
              <a:rPr dirty="0" sz="2400">
                <a:latin typeface="Calibri"/>
                <a:cs typeface="Calibri"/>
              </a:rPr>
              <a:t>	EDD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:</a:t>
            </a:r>
            <a:r>
              <a:rPr dirty="0" sz="2400" spc="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24/8/2024.</a:t>
            </a:r>
            <a:r>
              <a:rPr dirty="0" sz="2400">
                <a:latin typeface="Calibri"/>
                <a:cs typeface="Calibri"/>
              </a:rPr>
              <a:t>	POG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: 34+2</a:t>
            </a:r>
            <a:r>
              <a:rPr dirty="0" sz="2400" spc="3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WOG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00"/>
              </a:spcBef>
              <a:buFont typeface="Arial MT"/>
              <a:buChar char="•"/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algn="l" pos="1621155"/>
              </a:tabLst>
            </a:pPr>
            <a:r>
              <a:rPr b="1" dirty="0" sz="240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Past</a:t>
            </a:r>
            <a:r>
              <a:rPr b="1" dirty="0" sz="2400" spc="-12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1" dirty="0" sz="2400" spc="-1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history</a:t>
            </a:r>
            <a:r>
              <a:rPr b="1" dirty="0" sz="240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b="1" dirty="0" sz="2400" spc="-5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indent="-227329" marL="240029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algn="l" pos="240029"/>
              </a:tabLst>
            </a:pP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history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HTN/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DM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/TB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Epilepsy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Thyroid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disorders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/Cardiac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disorders/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Asthma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25"/>
              </a:spcBef>
              <a:buFont typeface="Arial MT"/>
              <a:buChar char="•"/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b="1" dirty="0" sz="240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Family</a:t>
            </a:r>
            <a:r>
              <a:rPr b="1" dirty="0" sz="2400" spc="-7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1" dirty="0" sz="240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history</a:t>
            </a:r>
            <a:r>
              <a:rPr b="1" dirty="0" sz="2400" spc="-12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1" dirty="0" sz="2400" spc="-5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indent="-227329" marL="240029">
              <a:lnSpc>
                <a:spcPct val="100000"/>
              </a:lnSpc>
              <a:spcBef>
                <a:spcPts val="730"/>
              </a:spcBef>
              <a:buFont typeface="Arial MT"/>
              <a:buChar char="•"/>
              <a:tabLst>
                <a:tab algn="l" pos="240029"/>
                <a:tab algn="l" pos="2642870"/>
              </a:tabLst>
            </a:pPr>
            <a:r>
              <a:rPr dirty="0" sz="2400" spc="-10">
                <a:latin typeface="Calibri"/>
                <a:cs typeface="Calibri"/>
              </a:rPr>
              <a:t>Father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–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DM/HTN.</a:t>
            </a:r>
            <a:r>
              <a:rPr dirty="0" sz="2400">
                <a:latin typeface="Calibri"/>
                <a:cs typeface="Calibri"/>
              </a:rPr>
              <a:t>	Mother-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HTN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48602" name="object 3" descr=""/>
          <p:cNvSpPr txBox="1"/>
          <p:nvPr/>
        </p:nvSpPr>
        <p:spPr>
          <a:xfrm>
            <a:off x="455612" y="4410011"/>
            <a:ext cx="2215515" cy="723899"/>
          </a:xfrm>
          <a:prstGeom prst="rect"/>
        </p:spPr>
        <p:txBody>
          <a:bodyPr bIns="0" lIns="0" rIns="0" rtlCol="0" tIns="12700" vert="horz" wrap="square">
            <a:spAutoFit/>
          </a:bodyPr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240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Personal</a:t>
            </a:r>
            <a:r>
              <a:rPr b="1" dirty="0" sz="2400" spc="-10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1" dirty="0" sz="240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history</a:t>
            </a:r>
            <a:r>
              <a:rPr b="1" dirty="0" sz="2400" spc="-105">
                <a:latin typeface="Calibri"/>
                <a:cs typeface="Calibri"/>
              </a:rPr>
              <a:t> </a:t>
            </a:r>
            <a:r>
              <a:rPr b="1" dirty="0" sz="2400" spc="-5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48603" name="object 4" descr=""/>
          <p:cNvSpPr txBox="1"/>
          <p:nvPr/>
        </p:nvSpPr>
        <p:spPr>
          <a:xfrm>
            <a:off x="2915030" y="4318190"/>
            <a:ext cx="4121785" cy="2241219"/>
          </a:xfrm>
          <a:prstGeom prst="rect"/>
        </p:spPr>
        <p:txBody>
          <a:bodyPr bIns="0" lIns="0" rIns="0" rtlCol="0" tIns="104775" vert="horz" wrap="square">
            <a:spAutoFit/>
          </a:bodyPr>
          <a:p>
            <a:pPr marL="16510">
              <a:lnSpc>
                <a:spcPct val="100000"/>
              </a:lnSpc>
              <a:spcBef>
                <a:spcPts val="825"/>
              </a:spcBef>
            </a:pPr>
            <a:r>
              <a:rPr dirty="0" sz="2400">
                <a:latin typeface="Calibri"/>
                <a:cs typeface="Calibri"/>
              </a:rPr>
              <a:t>Diet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mixed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diet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25200"/>
              </a:lnSpc>
            </a:pPr>
            <a:r>
              <a:rPr dirty="0" sz="2400" spc="-10">
                <a:latin typeface="Calibri"/>
                <a:cs typeface="Calibri"/>
              </a:rPr>
              <a:t>Appetite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&amp;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appetite-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normal </a:t>
            </a:r>
            <a:r>
              <a:rPr dirty="0" sz="2400">
                <a:latin typeface="Calibri"/>
                <a:cs typeface="Calibri"/>
              </a:rPr>
              <a:t>Bowel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bladder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habits</a:t>
            </a:r>
            <a:r>
              <a:rPr dirty="0" sz="2400" spc="-114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normal </a:t>
            </a: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addictive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social</a:t>
            </a:r>
            <a:r>
              <a:rPr dirty="0" sz="2400" spc="-10">
                <a:latin typeface="Calibri"/>
                <a:cs typeface="Calibri"/>
              </a:rPr>
              <a:t> habbits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object 2"/>
          <p:cNvSpPr txBox="1">
            <a:spLocks noGrp="1"/>
          </p:cNvSpPr>
          <p:nvPr>
            <p:ph type="title"/>
          </p:nvPr>
        </p:nvSpPr>
        <p:spPr>
          <a:xfrm>
            <a:off x="369570" y="221361"/>
            <a:ext cx="3282950" cy="829309"/>
          </a:xfrm>
          <a:prstGeom prst="rect"/>
        </p:spPr>
        <p:txBody>
          <a:bodyPr bIns="0" lIns="0" rIns="0" rtlCol="0" tIns="16510" vert="horz" wrap="square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General</a:t>
            </a:r>
            <a:r>
              <a:rPr dirty="0" spc="55"/>
              <a:t> </a:t>
            </a:r>
            <a:r>
              <a:rPr dirty="0"/>
              <a:t>Examination</a:t>
            </a:r>
            <a:r>
              <a:rPr dirty="0" spc="160"/>
              <a:t> </a:t>
            </a:r>
            <a:r>
              <a:rPr dirty="0" spc="-50"/>
              <a:t>:</a:t>
            </a:r>
          </a:p>
        </p:txBody>
      </p:sp>
      <p:sp>
        <p:nvSpPr>
          <p:cNvPr id="1048605" name="object 3" descr=""/>
          <p:cNvSpPr txBox="1"/>
          <p:nvPr/>
        </p:nvSpPr>
        <p:spPr>
          <a:xfrm>
            <a:off x="356870" y="660336"/>
            <a:ext cx="8870315" cy="4457065"/>
          </a:xfrm>
          <a:prstGeom prst="rect"/>
        </p:spPr>
        <p:txBody>
          <a:bodyPr bIns="0" lIns="0" rIns="0" rtlCol="0" tIns="12700" vert="horz" wrap="square">
            <a:spAutoFit/>
          </a:bodyPr>
          <a:p>
            <a:pPr indent="-227329" marL="252729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algn="l" pos="252729"/>
                <a:tab algn="l" pos="2458085"/>
              </a:tabLst>
            </a:pPr>
            <a:r>
              <a:rPr dirty="0" sz="2400" spc="-10">
                <a:latin typeface="Calibri"/>
                <a:cs typeface="Calibri"/>
              </a:rPr>
              <a:t>Moderately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built</a:t>
            </a:r>
            <a:r>
              <a:rPr dirty="0" sz="2400">
                <a:latin typeface="Calibri"/>
                <a:cs typeface="Calibri"/>
              </a:rPr>
              <a:t>	&amp;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obese</a:t>
            </a:r>
            <a:endParaRPr sz="2400">
              <a:latin typeface="Calibri"/>
              <a:cs typeface="Calibri"/>
            </a:endParaRPr>
          </a:p>
          <a:p>
            <a:pPr indent="-227329" marL="252729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algn="l" pos="252729"/>
              </a:tabLst>
            </a:pPr>
            <a:r>
              <a:rPr dirty="0" sz="2400">
                <a:latin typeface="Calibri"/>
                <a:cs typeface="Calibri"/>
              </a:rPr>
              <a:t>Well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oriented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time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,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place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person</a:t>
            </a:r>
            <a:endParaRPr sz="2400">
              <a:latin typeface="Calibri"/>
              <a:cs typeface="Calibri"/>
            </a:endParaRPr>
          </a:p>
          <a:p>
            <a:pPr indent="-227329" marL="252729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algn="l" pos="252729"/>
              </a:tabLst>
            </a:pP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Pallor</a:t>
            </a:r>
            <a:r>
              <a:rPr dirty="0" sz="2400" spc="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Icterus/Clubbing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Cyanosis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Lymphadenopathy</a:t>
            </a:r>
            <a:endParaRPr sz="2400">
              <a:latin typeface="Calibri"/>
              <a:cs typeface="Calibri"/>
            </a:endParaRPr>
          </a:p>
          <a:p>
            <a:pPr indent="-227329" marL="252729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algn="l" pos="252729"/>
              </a:tabLst>
            </a:pPr>
            <a:r>
              <a:rPr dirty="0" sz="2400">
                <a:latin typeface="Calibri"/>
                <a:cs typeface="Calibri"/>
              </a:rPr>
              <a:t>Bilateral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pitting</a:t>
            </a:r>
            <a:r>
              <a:rPr dirty="0" sz="2400" spc="-10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pedal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edema</a:t>
            </a:r>
            <a:r>
              <a:rPr dirty="0" sz="2400" spc="-1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present</a:t>
            </a:r>
            <a:r>
              <a:rPr dirty="0" sz="2400" spc="-1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Grade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  <a:p>
            <a:pPr indent="-227329" marL="252729">
              <a:lnSpc>
                <a:spcPct val="100000"/>
              </a:lnSpc>
              <a:spcBef>
                <a:spcPts val="200"/>
              </a:spcBef>
              <a:buFont typeface="Arial MT"/>
              <a:buChar char="•"/>
              <a:tabLst>
                <a:tab algn="l" pos="252729"/>
              </a:tabLst>
            </a:pPr>
            <a:r>
              <a:rPr dirty="0" sz="2400">
                <a:latin typeface="Calibri"/>
                <a:cs typeface="Calibri"/>
              </a:rPr>
              <a:t>Height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166 cm,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pregnancy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BMI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29.29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kg/m</a:t>
            </a:r>
            <a:r>
              <a:rPr baseline="26881" dirty="0" sz="2325" spc="-15">
                <a:latin typeface="Calibri"/>
                <a:cs typeface="Calibri"/>
              </a:rPr>
              <a:t>2</a:t>
            </a:r>
            <a:r>
              <a:rPr dirty="0" sz="2400" spc="-1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indent="-227329" marL="252729">
              <a:lnSpc>
                <a:spcPct val="100000"/>
              </a:lnSpc>
              <a:spcBef>
                <a:spcPts val="120"/>
              </a:spcBef>
              <a:buFont typeface="Arial MT"/>
              <a:buChar char="•"/>
              <a:tabLst>
                <a:tab algn="l" pos="252729"/>
              </a:tabLst>
            </a:pPr>
            <a:r>
              <a:rPr dirty="0" sz="2400" spc="-10">
                <a:latin typeface="Calibri"/>
                <a:cs typeface="Calibri"/>
              </a:rPr>
              <a:t>Weight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at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time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admission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–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88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kg(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Wt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gain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pregnancy-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13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kg)</a:t>
            </a:r>
            <a:endParaRPr sz="2400">
              <a:latin typeface="Calibri"/>
              <a:cs typeface="Calibri"/>
            </a:endParaRPr>
          </a:p>
          <a:p>
            <a:pPr indent="-227329" marL="252729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algn="l" pos="252729"/>
              </a:tabLst>
            </a:pPr>
            <a:r>
              <a:rPr dirty="0" sz="2400" spc="-10">
                <a:latin typeface="Calibri"/>
                <a:cs typeface="Calibri"/>
              </a:rPr>
              <a:t>Afebrile</a:t>
            </a:r>
            <a:endParaRPr sz="2400">
              <a:latin typeface="Calibri"/>
              <a:cs typeface="Calibri"/>
            </a:endParaRPr>
          </a:p>
          <a:p>
            <a:pPr indent="-227329" marL="252729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algn="l" pos="252729"/>
              </a:tabLst>
            </a:pPr>
            <a:r>
              <a:rPr dirty="0" sz="2400">
                <a:latin typeface="Calibri"/>
                <a:cs typeface="Calibri"/>
              </a:rPr>
              <a:t>Bp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170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/110</a:t>
            </a:r>
            <a:r>
              <a:rPr dirty="0" sz="2400" spc="-10">
                <a:latin typeface="Calibri"/>
                <a:cs typeface="Calibri"/>
              </a:rPr>
              <a:t> mmHg</a:t>
            </a:r>
            <a:r>
              <a:rPr dirty="0" sz="2400" spc="-1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measured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right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arm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sitting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position)</a:t>
            </a:r>
            <a:endParaRPr sz="2400">
              <a:latin typeface="Calibri"/>
              <a:cs typeface="Calibri"/>
            </a:endParaRPr>
          </a:p>
          <a:p>
            <a:pPr indent="-227329" marL="252729">
              <a:lnSpc>
                <a:spcPct val="100000"/>
              </a:lnSpc>
              <a:spcBef>
                <a:spcPts val="200"/>
              </a:spcBef>
              <a:buFont typeface="Arial MT"/>
              <a:buChar char="•"/>
              <a:tabLst>
                <a:tab algn="l" pos="252729"/>
              </a:tabLst>
            </a:pPr>
            <a:r>
              <a:rPr dirty="0" sz="2400">
                <a:latin typeface="Calibri"/>
                <a:cs typeface="Calibri"/>
              </a:rPr>
              <a:t>RR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18 cycles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min</a:t>
            </a:r>
            <a:endParaRPr sz="2400">
              <a:latin typeface="Calibri"/>
              <a:cs typeface="Calibri"/>
            </a:endParaRPr>
          </a:p>
          <a:p>
            <a:pPr indent="-227329" marL="252729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algn="l" pos="252729"/>
              </a:tabLst>
            </a:pPr>
            <a:r>
              <a:rPr dirty="0" sz="2400">
                <a:latin typeface="Calibri"/>
                <a:cs typeface="Calibri"/>
              </a:rPr>
              <a:t>SpO2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98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%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room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air</a:t>
            </a:r>
            <a:endParaRPr sz="2400">
              <a:latin typeface="Calibri"/>
              <a:cs typeface="Calibri"/>
            </a:endParaRPr>
          </a:p>
          <a:p>
            <a:pPr indent="-227329" marL="252729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algn="l" pos="252729"/>
              </a:tabLst>
            </a:pPr>
            <a:r>
              <a:rPr dirty="0" sz="2400">
                <a:latin typeface="Calibri"/>
                <a:cs typeface="Calibri"/>
              </a:rPr>
              <a:t>Breast</a:t>
            </a:r>
            <a:r>
              <a:rPr dirty="0" sz="2400" spc="-1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10">
                <a:latin typeface="Calibri"/>
                <a:cs typeface="Calibri"/>
              </a:rPr>
              <a:t> Thyroid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/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Spine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normal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object 2"/>
          <p:cNvSpPr txBox="1">
            <a:spLocks noGrp="1"/>
          </p:cNvSpPr>
          <p:nvPr>
            <p:ph type="title"/>
          </p:nvPr>
        </p:nvSpPr>
        <p:spPr>
          <a:xfrm>
            <a:off x="289242" y="246697"/>
            <a:ext cx="3238500" cy="828675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Systemic </a:t>
            </a:r>
            <a:r>
              <a:rPr dirty="0" spc="-10"/>
              <a:t>Examination</a:t>
            </a:r>
          </a:p>
        </p:txBody>
      </p:sp>
      <p:sp>
        <p:nvSpPr>
          <p:cNvPr id="1048607" name="object 3" descr=""/>
          <p:cNvSpPr txBox="1"/>
          <p:nvPr/>
        </p:nvSpPr>
        <p:spPr>
          <a:xfrm>
            <a:off x="289242" y="679513"/>
            <a:ext cx="8221345" cy="5191125"/>
          </a:xfrm>
          <a:prstGeom prst="rect"/>
        </p:spPr>
        <p:txBody>
          <a:bodyPr bIns="0" lIns="0" rIns="0" rtlCol="0" tIns="104775" vert="horz" wrap="square">
            <a:spAutoFit/>
          </a:bodyPr>
          <a:p>
            <a:pPr indent="-227329" marL="240029">
              <a:lnSpc>
                <a:spcPct val="100000"/>
              </a:lnSpc>
              <a:spcBef>
                <a:spcPts val="825"/>
              </a:spcBef>
              <a:buFont typeface="Arial MT"/>
              <a:buChar char="•"/>
              <a:tabLst>
                <a:tab algn="l" pos="240029"/>
              </a:tabLst>
            </a:pPr>
            <a:r>
              <a:rPr dirty="0" sz="2400">
                <a:latin typeface="Calibri"/>
                <a:cs typeface="Calibri"/>
              </a:rPr>
              <a:t>CVS-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Normal.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murmurs</a:t>
            </a:r>
            <a:endParaRPr sz="2400">
              <a:latin typeface="Calibri"/>
              <a:cs typeface="Calibri"/>
            </a:endParaRPr>
          </a:p>
          <a:p>
            <a:pPr indent="-227329" marL="240029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algn="l" pos="240029"/>
              </a:tabLst>
            </a:pPr>
            <a:r>
              <a:rPr dirty="0" sz="2400">
                <a:latin typeface="Calibri"/>
                <a:cs typeface="Calibri"/>
              </a:rPr>
              <a:t>RS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B/L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normal</a:t>
            </a:r>
            <a:r>
              <a:rPr dirty="0" sz="2400" spc="-10">
                <a:latin typeface="Calibri"/>
                <a:cs typeface="Calibri"/>
              </a:rPr>
              <a:t> vesicular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breath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sounds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heard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added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sounds</a:t>
            </a:r>
            <a:endParaRPr sz="2400">
              <a:latin typeface="Calibri"/>
              <a:cs typeface="Calibri"/>
            </a:endParaRPr>
          </a:p>
          <a:p>
            <a:pPr indent="-227329" marL="240029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algn="l" pos="240029"/>
              </a:tabLst>
            </a:pPr>
            <a:r>
              <a:rPr dirty="0" sz="2400" spc="-50">
                <a:latin typeface="Calibri"/>
                <a:cs typeface="Calibri"/>
              </a:rPr>
              <a:t>P/A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  <a:p>
            <a:pPr marL="422275">
              <a:lnSpc>
                <a:spcPct val="100000"/>
              </a:lnSpc>
              <a:spcBef>
                <a:spcPts val="650"/>
              </a:spcBef>
            </a:pPr>
            <a:r>
              <a:rPr dirty="0" sz="2400" u="sng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Inspection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969010">
              <a:lnSpc>
                <a:spcPct val="100000"/>
              </a:lnSpc>
              <a:spcBef>
                <a:spcPts val="725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Abdomen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uniformly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distended</a:t>
            </a:r>
            <a:endParaRPr sz="2400">
              <a:latin typeface="Calibri"/>
              <a:cs typeface="Calibri"/>
            </a:endParaRPr>
          </a:p>
          <a:p>
            <a:pPr marL="900430">
              <a:lnSpc>
                <a:spcPct val="100000"/>
              </a:lnSpc>
              <a:spcBef>
                <a:spcPts val="725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Linea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nigra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&amp;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stria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gravidarum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present</a:t>
            </a:r>
            <a:endParaRPr sz="2400">
              <a:latin typeface="Calibri"/>
              <a:cs typeface="Calibri"/>
            </a:endParaRPr>
          </a:p>
          <a:p>
            <a:pPr marL="900430">
              <a:lnSpc>
                <a:spcPct val="100000"/>
              </a:lnSpc>
              <a:spcBef>
                <a:spcPts val="725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Umbilicus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everted</a:t>
            </a:r>
            <a:endParaRPr sz="2400">
              <a:latin typeface="Calibri"/>
              <a:cs typeface="Calibri"/>
            </a:endParaRPr>
          </a:p>
          <a:p>
            <a:pPr marL="900430">
              <a:lnSpc>
                <a:spcPct val="100000"/>
              </a:lnSpc>
              <a:spcBef>
                <a:spcPts val="725"/>
              </a:spcBef>
            </a:pPr>
            <a:r>
              <a:rPr dirty="0" sz="2400" spc="-10">
                <a:latin typeface="Calibri"/>
                <a:cs typeface="Calibri"/>
              </a:rPr>
              <a:t>-Pfannenstiel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scar</a:t>
            </a:r>
            <a:r>
              <a:rPr dirty="0" sz="2400" spc="-10">
                <a:latin typeface="Calibri"/>
                <a:cs typeface="Calibri"/>
              </a:rPr>
              <a:t> present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&amp;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healed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by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primary</a:t>
            </a:r>
            <a:r>
              <a:rPr dirty="0" sz="2400" spc="-10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intension</a:t>
            </a:r>
            <a:endParaRPr sz="2400">
              <a:latin typeface="Calibri"/>
              <a:cs typeface="Calibri"/>
            </a:endParaRPr>
          </a:p>
          <a:p>
            <a:pPr marL="900430">
              <a:lnSpc>
                <a:spcPct val="100000"/>
              </a:lnSpc>
              <a:spcBef>
                <a:spcPts val="725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sinuses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dilated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veins</a:t>
            </a:r>
            <a:endParaRPr sz="2400">
              <a:latin typeface="Calibri"/>
              <a:cs typeface="Calibri"/>
            </a:endParaRPr>
          </a:p>
          <a:p>
            <a:pPr marL="900430">
              <a:lnSpc>
                <a:spcPct val="100000"/>
              </a:lnSpc>
              <a:spcBef>
                <a:spcPts val="725"/>
              </a:spcBef>
            </a:pPr>
            <a:r>
              <a:rPr dirty="0" sz="2400" spc="-10">
                <a:latin typeface="Calibri"/>
                <a:cs typeface="Calibri"/>
              </a:rPr>
              <a:t>-</a:t>
            </a:r>
            <a:r>
              <a:rPr dirty="0" sz="2400">
                <a:latin typeface="Calibri"/>
                <a:cs typeface="Calibri"/>
              </a:rPr>
              <a:t>Hernial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orifices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normal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SM-T733</dc:creator>
  <dcterms:created xsi:type="dcterms:W3CDTF">2024-08-23T16:55:38Z</dcterms:created>
  <dcterms:modified xsi:type="dcterms:W3CDTF">2024-08-24T03:57:25Z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2024-08-23T00:00:00Z</vt:filetime>
  </property>
  <property fmtid="{D5CDD505-2E9C-101B-9397-08002B2CF9AE}" pid="3" name="LastSaved">
    <vt:filetime>2024-08-24T00:00:00Z</vt:filetime>
  </property>
  <property fmtid="{D5CDD505-2E9C-101B-9397-08002B2CF9AE}" pid="4" name="ICV">
    <vt:lpwstr>8cf73c76be4642eda73436fe14e1738a</vt:lpwstr>
  </property>
</Properties>
</file>