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FA9DA-B131-87DB-7F52-FE41543C66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Quintero staging and </a:t>
            </a:r>
            <a:r>
              <a:rPr lang="en-IN" dirty="0" err="1"/>
              <a:t>ttts</a:t>
            </a:r>
            <a:r>
              <a:rPr lang="en-IN" dirty="0"/>
              <a:t> management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1EFE72-405E-2C67-11C2-50E179D8EC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b="1" dirty="0" err="1">
                <a:solidFill>
                  <a:schemeClr val="accent1"/>
                </a:solidFill>
              </a:rPr>
              <a:t>Dr.mounika</a:t>
            </a:r>
            <a:endParaRPr lang="en-IN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645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073E7-0612-AB9A-21EA-EF6B29437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79109"/>
            <a:ext cx="10364451" cy="1272619"/>
          </a:xfrm>
        </p:spPr>
        <p:txBody>
          <a:bodyPr/>
          <a:lstStyle/>
          <a:p>
            <a:r>
              <a:rPr lang="en-IN" dirty="0"/>
              <a:t>Quintero staging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76E78-9D0F-C3CD-5CEF-7DAD782F9F1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687398"/>
            <a:ext cx="10363826" cy="4103801"/>
          </a:xfrm>
        </p:spPr>
        <p:txBody>
          <a:bodyPr/>
          <a:lstStyle/>
          <a:p>
            <a:r>
              <a:rPr lang="en-IN" dirty="0"/>
              <a:t>Based on the </a:t>
            </a:r>
            <a:r>
              <a:rPr lang="en-IN" dirty="0" err="1"/>
              <a:t>usg</a:t>
            </a:r>
            <a:r>
              <a:rPr lang="en-IN" dirty="0"/>
              <a:t> findings and doppler velocimetry of umbilical artery, umbilical vein and ductus venosus</a:t>
            </a:r>
          </a:p>
          <a:p>
            <a:r>
              <a:rPr lang="en-IN" dirty="0" err="1"/>
              <a:t>Ttts</a:t>
            </a:r>
            <a:r>
              <a:rPr lang="en-IN" dirty="0"/>
              <a:t> is Classified  into </a:t>
            </a:r>
            <a:r>
              <a:rPr lang="en-IN" b="1" dirty="0"/>
              <a:t>5 stages</a:t>
            </a:r>
          </a:p>
          <a:p>
            <a:r>
              <a:rPr lang="en-IN" b="1" dirty="0">
                <a:solidFill>
                  <a:schemeClr val="accent1"/>
                </a:solidFill>
              </a:rPr>
              <a:t>Stage I : 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/>
              <a:t>Oligo and polyhydramnios sequence 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/>
              <a:t>Bladder of donor twin is </a:t>
            </a:r>
            <a:r>
              <a:rPr lang="en-IN" b="1" dirty="0">
                <a:solidFill>
                  <a:srgbClr val="FF0000"/>
                </a:solidFill>
              </a:rPr>
              <a:t>visible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/>
              <a:t>Doppler indices in both twins are normal</a:t>
            </a:r>
          </a:p>
        </p:txBody>
      </p:sp>
    </p:spTree>
    <p:extLst>
      <p:ext uri="{BB962C8B-B14F-4D97-AF65-F5344CB8AC3E}">
        <p14:creationId xmlns:p14="http://schemas.microsoft.com/office/powerpoint/2010/main" val="3212657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02911D-9C85-4F27-46D6-60C7620E157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386500"/>
            <a:ext cx="10363826" cy="5404700"/>
          </a:xfrm>
        </p:spPr>
        <p:txBody>
          <a:bodyPr/>
          <a:lstStyle/>
          <a:p>
            <a:r>
              <a:rPr lang="en-IN" b="1" dirty="0">
                <a:solidFill>
                  <a:schemeClr val="accent1"/>
                </a:solidFill>
              </a:rPr>
              <a:t>Stage ii : 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/>
              <a:t>Oligo polyhydramnios sequence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/>
              <a:t>Bladder of donor </a:t>
            </a:r>
            <a:r>
              <a:rPr lang="en-IN" b="1" dirty="0">
                <a:solidFill>
                  <a:srgbClr val="FF0000"/>
                </a:solidFill>
              </a:rPr>
              <a:t>not visible 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/>
              <a:t>Doppler indices in both twins are normal</a:t>
            </a:r>
          </a:p>
          <a:p>
            <a:r>
              <a:rPr lang="en-IN" b="1" dirty="0">
                <a:solidFill>
                  <a:schemeClr val="accent1"/>
                </a:solidFill>
              </a:rPr>
              <a:t>stage iii : 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/>
              <a:t>Oligo polyhydramnios sequence </a:t>
            </a:r>
          </a:p>
          <a:p>
            <a:pPr marL="0" indent="0">
              <a:buNone/>
            </a:pPr>
            <a:r>
              <a:rPr lang="en-IN" dirty="0"/>
              <a:t>2</a:t>
            </a:r>
            <a:r>
              <a:rPr lang="en-IN" b="1" dirty="0">
                <a:solidFill>
                  <a:srgbClr val="FF0000"/>
                </a:solidFill>
              </a:rPr>
              <a:t>. Abnormal doppler indices</a:t>
            </a:r>
            <a:r>
              <a:rPr lang="en-IN" dirty="0"/>
              <a:t> : at least one of the following to be  present in                                                                                                             either twin </a:t>
            </a:r>
          </a:p>
          <a:p>
            <a:pPr marL="514350" indent="-514350">
              <a:buFont typeface="+mj-lt"/>
              <a:buAutoNum type="romanLcPeriod"/>
            </a:pPr>
            <a:r>
              <a:rPr lang="en-IN" dirty="0"/>
              <a:t>Absent or reversed end diastolic flow in umbilical artery</a:t>
            </a:r>
          </a:p>
          <a:p>
            <a:pPr marL="514350" indent="-514350">
              <a:buFont typeface="+mj-lt"/>
              <a:buAutoNum type="romanLcPeriod"/>
            </a:pPr>
            <a:r>
              <a:rPr lang="en-IN" dirty="0"/>
              <a:t>Reversed flow in a wave of ductus venosus</a:t>
            </a:r>
          </a:p>
          <a:p>
            <a:pPr marL="514350" indent="-514350">
              <a:buFont typeface="+mj-lt"/>
              <a:buAutoNum type="romanLcPeriod"/>
            </a:pPr>
            <a:r>
              <a:rPr lang="en-IN" dirty="0"/>
              <a:t>Pulsatile flow in the umbilical vein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53859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EEB14-D3A8-78D4-5F22-1F9AF577C25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452488"/>
            <a:ext cx="10363826" cy="5338712"/>
          </a:xfrm>
        </p:spPr>
        <p:txBody>
          <a:bodyPr/>
          <a:lstStyle/>
          <a:p>
            <a:r>
              <a:rPr lang="en-IN" b="1" dirty="0">
                <a:solidFill>
                  <a:schemeClr val="accent1"/>
                </a:solidFill>
              </a:rPr>
              <a:t>Stage iv : 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/>
              <a:t>Oligo polyhydramnios sequence 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/>
              <a:t>One or both </a:t>
            </a:r>
            <a:r>
              <a:rPr lang="en-IN" dirty="0" err="1"/>
              <a:t>fetuses</a:t>
            </a:r>
            <a:r>
              <a:rPr lang="en-IN" dirty="0"/>
              <a:t> show </a:t>
            </a:r>
            <a:r>
              <a:rPr lang="en-IN" b="1" dirty="0">
                <a:solidFill>
                  <a:srgbClr val="FF0000"/>
                </a:solidFill>
              </a:rPr>
              <a:t>signs of hydrops</a:t>
            </a:r>
          </a:p>
          <a:p>
            <a:r>
              <a:rPr lang="en-IN" b="1" dirty="0">
                <a:solidFill>
                  <a:schemeClr val="accent1"/>
                </a:solidFill>
              </a:rPr>
              <a:t>Stage v :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/>
              <a:t>Oligo polyhydramnios sequence 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/>
              <a:t>One or both </a:t>
            </a:r>
            <a:r>
              <a:rPr lang="en-IN" dirty="0" err="1"/>
              <a:t>fetuses</a:t>
            </a:r>
            <a:r>
              <a:rPr lang="en-IN" dirty="0"/>
              <a:t> are </a:t>
            </a:r>
            <a:r>
              <a:rPr lang="en-IN" b="1" dirty="0">
                <a:solidFill>
                  <a:srgbClr val="FF0000"/>
                </a:solidFill>
              </a:rPr>
              <a:t>dead </a:t>
            </a:r>
          </a:p>
          <a:p>
            <a:r>
              <a:rPr lang="en-IN" b="1" dirty="0"/>
              <a:t>Other classification systems </a:t>
            </a:r>
          </a:p>
          <a:p>
            <a:r>
              <a:rPr lang="en-IN" dirty="0" err="1"/>
              <a:t>Cardiovascualr</a:t>
            </a:r>
            <a:r>
              <a:rPr lang="en-IN" dirty="0"/>
              <a:t> profile score : cardiac size, cardiac function and doppler indices</a:t>
            </a:r>
          </a:p>
          <a:p>
            <a:r>
              <a:rPr lang="en-IN" dirty="0"/>
              <a:t>Chop score </a:t>
            </a:r>
          </a:p>
          <a:p>
            <a:r>
              <a:rPr lang="en-IN" dirty="0"/>
              <a:t>Cincinnati modification  : divides stage iii into </a:t>
            </a:r>
            <a:r>
              <a:rPr lang="en-IN" dirty="0" err="1"/>
              <a:t>a,b,c</a:t>
            </a:r>
            <a:r>
              <a:rPr lang="en-IN" dirty="0"/>
              <a:t> </a:t>
            </a:r>
          </a:p>
          <a:p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95957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9AFF9-D327-43C3-DFA4-AF6A5ACAB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207391"/>
            <a:ext cx="10364451" cy="1018094"/>
          </a:xfrm>
        </p:spPr>
        <p:txBody>
          <a:bodyPr/>
          <a:lstStyle/>
          <a:p>
            <a:r>
              <a:rPr lang="en-IN" dirty="0"/>
              <a:t>Management of </a:t>
            </a:r>
            <a:r>
              <a:rPr lang="en-IN" dirty="0" err="1"/>
              <a:t>ttts</a:t>
            </a:r>
            <a:r>
              <a:rPr lang="en-IN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DC5DC-20A2-5E58-EF07-5B3DF49DDC9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121790"/>
            <a:ext cx="10363826" cy="5410985"/>
          </a:xfrm>
        </p:spPr>
        <p:txBody>
          <a:bodyPr>
            <a:normAutofit/>
          </a:bodyPr>
          <a:lstStyle/>
          <a:p>
            <a:r>
              <a:rPr lang="en-IN" dirty="0"/>
              <a:t>Management depends on stage , maternal symptoms &amp; signs and gestational age</a:t>
            </a:r>
          </a:p>
          <a:p>
            <a:r>
              <a:rPr lang="en-IN" b="1" dirty="0">
                <a:solidFill>
                  <a:schemeClr val="accent1"/>
                </a:solidFill>
              </a:rPr>
              <a:t>Stage I </a:t>
            </a:r>
            <a:r>
              <a:rPr lang="en-IN" b="1" dirty="0" err="1">
                <a:solidFill>
                  <a:schemeClr val="accent1"/>
                </a:solidFill>
              </a:rPr>
              <a:t>ttts</a:t>
            </a:r>
            <a:r>
              <a:rPr lang="en-IN" b="1" dirty="0">
                <a:solidFill>
                  <a:schemeClr val="accent1"/>
                </a:solidFill>
              </a:rPr>
              <a:t> </a:t>
            </a:r>
            <a:r>
              <a:rPr lang="en-IN" dirty="0"/>
              <a:t>: choice of treatment is based primarily on  severity of maternal discomfort from uterine distension , cx length and risk of progression</a:t>
            </a:r>
          </a:p>
          <a:p>
            <a:pPr marL="514350" indent="-514350">
              <a:buFont typeface="+mj-lt"/>
              <a:buAutoNum type="romanUcPeriod"/>
            </a:pPr>
            <a:r>
              <a:rPr lang="en-IN" b="1" dirty="0"/>
              <a:t>No / tolerable symptoms &amp; cx length &gt; 25 mm </a:t>
            </a:r>
            <a:r>
              <a:rPr lang="en-IN" dirty="0"/>
              <a:t>: </a:t>
            </a:r>
            <a:r>
              <a:rPr lang="en-IN" b="1" dirty="0">
                <a:solidFill>
                  <a:srgbClr val="00B050"/>
                </a:solidFill>
              </a:rPr>
              <a:t>expectant management 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/>
              <a:t>At 16 weeks – </a:t>
            </a:r>
            <a:r>
              <a:rPr lang="en-IN" dirty="0" err="1"/>
              <a:t>mca</a:t>
            </a:r>
            <a:r>
              <a:rPr lang="en-IN" dirty="0"/>
              <a:t> doppler 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/>
              <a:t>Amniotic fluid volume weekly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 err="1"/>
              <a:t>Fetal</a:t>
            </a:r>
            <a:r>
              <a:rPr lang="en-IN" dirty="0"/>
              <a:t> growth monitoring every 3-4 weeks : if growth lag present – weekly doppler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/>
              <a:t>From 30 weeks </a:t>
            </a:r>
            <a:r>
              <a:rPr lang="en-IN" dirty="0" err="1"/>
              <a:t>bpp</a:t>
            </a:r>
            <a:r>
              <a:rPr lang="en-IN" dirty="0"/>
              <a:t> weekly </a:t>
            </a:r>
          </a:p>
          <a:p>
            <a:r>
              <a:rPr lang="en-IN" dirty="0"/>
              <a:t>Deliver at 34 – 37+6 </a:t>
            </a:r>
            <a:r>
              <a:rPr lang="en-IN" dirty="0" err="1"/>
              <a:t>wk</a:t>
            </a:r>
            <a:r>
              <a:rPr lang="en-IN" dirty="0"/>
              <a:t> 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15429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4C4A0A-A586-4EA5-A535-09AD9F8F981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329938"/>
            <a:ext cx="10363826" cy="5461261"/>
          </a:xfrm>
        </p:spPr>
        <p:txBody>
          <a:bodyPr numCol="1">
            <a:normAutofit fontScale="92500" lnSpcReduction="10000"/>
          </a:bodyPr>
          <a:lstStyle/>
          <a:p>
            <a:r>
              <a:rPr lang="en-IN" b="1" dirty="0"/>
              <a:t>Stage I with respiratory distress/ preterm contraction/ cx length &lt; 25 mm </a:t>
            </a:r>
          </a:p>
          <a:p>
            <a:r>
              <a:rPr lang="en-IN" b="1" dirty="0">
                <a:solidFill>
                  <a:schemeClr val="accent6"/>
                </a:solidFill>
              </a:rPr>
              <a:t>At 16- 26 weeks ga </a:t>
            </a:r>
            <a:r>
              <a:rPr lang="en-IN" dirty="0"/>
              <a:t>: </a:t>
            </a:r>
            <a:r>
              <a:rPr lang="en-IN" b="1" dirty="0" err="1">
                <a:solidFill>
                  <a:srgbClr val="C00000"/>
                </a:solidFill>
              </a:rPr>
              <a:t>fetoscopic</a:t>
            </a:r>
            <a:r>
              <a:rPr lang="en-IN" b="1" dirty="0">
                <a:solidFill>
                  <a:srgbClr val="C00000"/>
                </a:solidFill>
              </a:rPr>
              <a:t> laser ablation </a:t>
            </a:r>
          </a:p>
          <a:p>
            <a:r>
              <a:rPr lang="en-IN" b="1" dirty="0"/>
              <a:t>Follow up </a:t>
            </a:r>
            <a:r>
              <a:rPr lang="en-IN" dirty="0"/>
              <a:t>: 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/>
              <a:t>Amniotic fluid volume – it takes 5 weeks in donor &amp; 8 weeks in recipient to become normal 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 err="1"/>
              <a:t>Fetal</a:t>
            </a:r>
            <a:r>
              <a:rPr lang="en-IN" dirty="0"/>
              <a:t> membranes – signs of membrane separation , membrane rupture , inadvertent septostomy 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 err="1"/>
              <a:t>Mca</a:t>
            </a:r>
            <a:r>
              <a:rPr lang="en-IN" dirty="0"/>
              <a:t> – </a:t>
            </a:r>
            <a:r>
              <a:rPr lang="en-IN" dirty="0" err="1"/>
              <a:t>psv</a:t>
            </a:r>
            <a:r>
              <a:rPr lang="en-IN" dirty="0"/>
              <a:t> measured to detect taps – which may occurs due to residual placental anastomosis , usually around 6 weeks after laser ablation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 err="1"/>
              <a:t>Fetal</a:t>
            </a:r>
            <a:r>
              <a:rPr lang="en-IN" dirty="0"/>
              <a:t> growth – every 3-4 weeks 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/>
              <a:t>After 30 weeks </a:t>
            </a:r>
            <a:r>
              <a:rPr lang="en-IN" dirty="0" err="1"/>
              <a:t>bpp</a:t>
            </a:r>
            <a:r>
              <a:rPr lang="en-IN" dirty="0"/>
              <a:t> weekly </a:t>
            </a:r>
          </a:p>
          <a:p>
            <a:r>
              <a:rPr lang="en-IN" dirty="0"/>
              <a:t>Weekly follow up in 1</a:t>
            </a:r>
            <a:r>
              <a:rPr lang="en-IN" baseline="30000" dirty="0"/>
              <a:t>st</a:t>
            </a:r>
            <a:r>
              <a:rPr lang="en-IN" dirty="0"/>
              <a:t> 2 weeks later every 2 weeks </a:t>
            </a:r>
            <a:r>
              <a:rPr lang="en-IN" dirty="0" err="1"/>
              <a:t>upto</a:t>
            </a:r>
            <a:r>
              <a:rPr lang="en-IN" dirty="0"/>
              <a:t> 30 weeks </a:t>
            </a:r>
          </a:p>
          <a:p>
            <a:r>
              <a:rPr lang="en-IN" dirty="0"/>
              <a:t>Delivery at 34 - 37+6 weeks according to </a:t>
            </a:r>
            <a:r>
              <a:rPr lang="en-IN" dirty="0" err="1"/>
              <a:t>acog</a:t>
            </a:r>
            <a:r>
              <a:rPr lang="en-IN" dirty="0"/>
              <a:t> </a:t>
            </a:r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41605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7C5DF-9057-21E5-61EF-78ED0AD269E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97584" y="311086"/>
            <a:ext cx="10853393" cy="5546102"/>
          </a:xfrm>
        </p:spPr>
        <p:txBody>
          <a:bodyPr/>
          <a:lstStyle/>
          <a:p>
            <a:r>
              <a:rPr lang="en-IN" b="1" dirty="0">
                <a:solidFill>
                  <a:schemeClr val="accent6"/>
                </a:solidFill>
              </a:rPr>
              <a:t>After 26 weeks </a:t>
            </a:r>
            <a:r>
              <a:rPr lang="en-IN" dirty="0"/>
              <a:t>: </a:t>
            </a:r>
            <a:r>
              <a:rPr lang="en-IN" b="1" dirty="0">
                <a:solidFill>
                  <a:srgbClr val="C00000"/>
                </a:solidFill>
              </a:rPr>
              <a:t>amnio reduction </a:t>
            </a:r>
            <a:r>
              <a:rPr lang="en-IN" dirty="0"/>
              <a:t>because of technical limitations in laser ablation </a:t>
            </a:r>
          </a:p>
          <a:p>
            <a:r>
              <a:rPr lang="en-IN" b="1" i="1" dirty="0"/>
              <a:t>Limitations are : </a:t>
            </a:r>
          </a:p>
          <a:p>
            <a:r>
              <a:rPr lang="en-IN" dirty="0"/>
              <a:t>vernix caseosa in </a:t>
            </a:r>
            <a:r>
              <a:rPr lang="en-IN" dirty="0" err="1"/>
              <a:t>af</a:t>
            </a:r>
            <a:r>
              <a:rPr lang="en-IN" dirty="0"/>
              <a:t> – decreases optimal visualisation</a:t>
            </a:r>
          </a:p>
          <a:p>
            <a:r>
              <a:rPr lang="en-IN" dirty="0"/>
              <a:t>Placental vessels – increases in </a:t>
            </a:r>
            <a:r>
              <a:rPr lang="en-IN" dirty="0" err="1"/>
              <a:t>caliber</a:t>
            </a:r>
            <a:endParaRPr lang="en-IN" dirty="0"/>
          </a:p>
          <a:p>
            <a:r>
              <a:rPr lang="en-IN" b="1" dirty="0"/>
              <a:t>Follow up : 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/>
              <a:t>Weekly </a:t>
            </a:r>
            <a:r>
              <a:rPr lang="en-IN" dirty="0" err="1"/>
              <a:t>usg</a:t>
            </a:r>
            <a:r>
              <a:rPr lang="en-IN" dirty="0"/>
              <a:t> : to see progression of </a:t>
            </a:r>
            <a:r>
              <a:rPr lang="en-IN" dirty="0" err="1"/>
              <a:t>ttts</a:t>
            </a:r>
            <a:r>
              <a:rPr lang="en-IN" dirty="0"/>
              <a:t> stage &amp; response to therapy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 err="1"/>
              <a:t>Fetal</a:t>
            </a:r>
            <a:r>
              <a:rPr lang="en-IN" dirty="0"/>
              <a:t> growth every 3-4 weeks </a:t>
            </a:r>
            <a:r>
              <a:rPr lang="en-IN" dirty="0">
                <a:sym typeface="Wingdings" panose="05000000000000000000" pitchFamily="2" charset="2"/>
              </a:rPr>
              <a:t></a:t>
            </a:r>
            <a:r>
              <a:rPr lang="en-IN" dirty="0"/>
              <a:t>if growth lag present – weekly doppler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/>
              <a:t>From 28 weeks : </a:t>
            </a:r>
            <a:r>
              <a:rPr lang="en-IN" dirty="0" err="1"/>
              <a:t>mca</a:t>
            </a:r>
            <a:r>
              <a:rPr lang="en-IN" dirty="0"/>
              <a:t> </a:t>
            </a:r>
            <a:r>
              <a:rPr lang="en-IN" dirty="0" err="1"/>
              <a:t>psv</a:t>
            </a:r>
            <a:r>
              <a:rPr lang="en-IN" dirty="0"/>
              <a:t> doppler weekly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/>
              <a:t>From 30 weeks </a:t>
            </a:r>
            <a:r>
              <a:rPr lang="en-IN" dirty="0" err="1"/>
              <a:t>bpp</a:t>
            </a:r>
            <a:r>
              <a:rPr lang="en-IN" dirty="0"/>
              <a:t> weekly</a:t>
            </a:r>
          </a:p>
          <a:p>
            <a:pPr marL="457200" indent="-457200">
              <a:buFont typeface="+mj-lt"/>
              <a:buAutoNum type="arabicPeriod"/>
            </a:pPr>
            <a:endParaRPr lang="en-IN" dirty="0"/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68472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344023-52F7-C46A-27E5-AEE4914645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05353" y="311085"/>
            <a:ext cx="10872247" cy="6268823"/>
          </a:xfrm>
        </p:spPr>
        <p:txBody>
          <a:bodyPr/>
          <a:lstStyle/>
          <a:p>
            <a:r>
              <a:rPr lang="en-IN" b="1" dirty="0">
                <a:solidFill>
                  <a:schemeClr val="accent1"/>
                </a:solidFill>
              </a:rPr>
              <a:t>Stage ii to iv </a:t>
            </a:r>
            <a:r>
              <a:rPr lang="en-IN" b="1" dirty="0" err="1">
                <a:solidFill>
                  <a:schemeClr val="accent1"/>
                </a:solidFill>
              </a:rPr>
              <a:t>ttts</a:t>
            </a:r>
            <a:r>
              <a:rPr lang="en-IN" b="1" dirty="0">
                <a:solidFill>
                  <a:schemeClr val="accent1"/>
                </a:solidFill>
              </a:rPr>
              <a:t> </a:t>
            </a:r>
            <a:r>
              <a:rPr lang="en-IN" dirty="0"/>
              <a:t>: </a:t>
            </a:r>
            <a:r>
              <a:rPr lang="en-IN" b="1" dirty="0">
                <a:solidFill>
                  <a:srgbClr val="FF0000"/>
                </a:solidFill>
              </a:rPr>
              <a:t>no expectant management </a:t>
            </a:r>
          </a:p>
          <a:p>
            <a:r>
              <a:rPr lang="en-IN" dirty="0"/>
              <a:t>16-26 weeks : </a:t>
            </a:r>
            <a:r>
              <a:rPr lang="en-IN" dirty="0" err="1"/>
              <a:t>fetoscopic</a:t>
            </a:r>
            <a:r>
              <a:rPr lang="en-IN" dirty="0"/>
              <a:t> laser ablation</a:t>
            </a:r>
          </a:p>
          <a:p>
            <a:r>
              <a:rPr lang="en-IN" dirty="0"/>
              <a:t>&gt; 26 weeks : amnioreduction</a:t>
            </a:r>
          </a:p>
          <a:p>
            <a:r>
              <a:rPr lang="en-IN" dirty="0"/>
              <a:t>Follow up same as stage I </a:t>
            </a:r>
          </a:p>
          <a:p>
            <a:r>
              <a:rPr lang="en-IN" b="1" dirty="0">
                <a:solidFill>
                  <a:schemeClr val="accent1"/>
                </a:solidFill>
              </a:rPr>
              <a:t>Stage v </a:t>
            </a:r>
            <a:r>
              <a:rPr lang="en-IN" b="1" dirty="0" err="1">
                <a:solidFill>
                  <a:schemeClr val="accent1"/>
                </a:solidFill>
              </a:rPr>
              <a:t>ttts</a:t>
            </a:r>
            <a:r>
              <a:rPr lang="en-IN" b="1" dirty="0">
                <a:solidFill>
                  <a:schemeClr val="accent1"/>
                </a:solidFill>
              </a:rPr>
              <a:t>: 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/>
              <a:t>If 1 </a:t>
            </a:r>
            <a:r>
              <a:rPr lang="en-IN" dirty="0" err="1"/>
              <a:t>fetus</a:t>
            </a:r>
            <a:r>
              <a:rPr lang="en-IN" dirty="0"/>
              <a:t> died : because of shared circulation there are chances for co-twin death or neurological impairment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/>
              <a:t>In acute  </a:t>
            </a:r>
            <a:r>
              <a:rPr lang="en-IN" dirty="0" err="1"/>
              <a:t>fetal</a:t>
            </a:r>
            <a:r>
              <a:rPr lang="en-IN" dirty="0"/>
              <a:t> co-twin demise : </a:t>
            </a:r>
            <a:r>
              <a:rPr lang="en-IN" dirty="0" err="1"/>
              <a:t>mca</a:t>
            </a:r>
            <a:r>
              <a:rPr lang="en-IN" dirty="0"/>
              <a:t> doppler to be done to exclude </a:t>
            </a:r>
            <a:r>
              <a:rPr lang="en-IN" dirty="0" err="1"/>
              <a:t>fetal</a:t>
            </a:r>
            <a:r>
              <a:rPr lang="en-IN" dirty="0"/>
              <a:t> </a:t>
            </a:r>
            <a:r>
              <a:rPr lang="en-IN" dirty="0" err="1"/>
              <a:t>anemia</a:t>
            </a:r>
            <a:r>
              <a:rPr lang="en-IN" dirty="0"/>
              <a:t> ,if </a:t>
            </a:r>
            <a:r>
              <a:rPr lang="en-IN" dirty="0" err="1"/>
              <a:t>anemia</a:t>
            </a:r>
            <a:r>
              <a:rPr lang="en-IN" dirty="0"/>
              <a:t> is present in utero transfusion can be done 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/>
              <a:t>If co-twin is Preterm : expectant observation with </a:t>
            </a:r>
            <a:r>
              <a:rPr lang="en-IN" dirty="0" err="1"/>
              <a:t>usg</a:t>
            </a:r>
            <a:r>
              <a:rPr lang="en-IN" dirty="0"/>
              <a:t> every 3-4 weeks for </a:t>
            </a:r>
            <a:r>
              <a:rPr lang="en-IN" dirty="0" err="1"/>
              <a:t>fetal</a:t>
            </a:r>
            <a:r>
              <a:rPr lang="en-IN" dirty="0"/>
              <a:t> growth &amp; </a:t>
            </a:r>
            <a:r>
              <a:rPr lang="en-IN" dirty="0" err="1"/>
              <a:t>cns</a:t>
            </a:r>
            <a:r>
              <a:rPr lang="en-IN" dirty="0"/>
              <a:t> development [ </a:t>
            </a:r>
            <a:r>
              <a:rPr lang="en-IN" dirty="0" err="1"/>
              <a:t>mri</a:t>
            </a:r>
            <a:r>
              <a:rPr lang="en-IN" dirty="0"/>
              <a:t> can be done every 3-4 weeks to detect intracranial injury]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44739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A32E9-3021-6A9B-A629-C66A74E85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5400" b="1" dirty="0"/>
              <a:t>Thank you </a:t>
            </a:r>
          </a:p>
        </p:txBody>
      </p:sp>
    </p:spTree>
    <p:extLst>
      <p:ext uri="{BB962C8B-B14F-4D97-AF65-F5344CB8AC3E}">
        <p14:creationId xmlns:p14="http://schemas.microsoft.com/office/powerpoint/2010/main" val="1787171761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157</TotalTime>
  <Words>555</Words>
  <Application>Microsoft Office PowerPoint</Application>
  <PresentationFormat>Widescreen</PresentationFormat>
  <Paragraphs>75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Tw Cen MT</vt:lpstr>
      <vt:lpstr>Droplet</vt:lpstr>
      <vt:lpstr>Quintero staging and ttts management</vt:lpstr>
      <vt:lpstr>Quintero staging</vt:lpstr>
      <vt:lpstr>PowerPoint Presentation</vt:lpstr>
      <vt:lpstr>PowerPoint Presentation</vt:lpstr>
      <vt:lpstr>Management of ttts </vt:lpstr>
      <vt:lpstr>PowerPoint Presentation</vt:lpstr>
      <vt:lpstr>PowerPoint Presentation</vt:lpstr>
      <vt:lpstr>PowerPoint Presentation</vt:lpstr>
      <vt:lpstr>Thank you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Quintero staging and ttts management</dc:title>
  <dc:creator>Vijay Obili</dc:creator>
  <cp:lastModifiedBy>Vijay Obili</cp:lastModifiedBy>
  <cp:revision>8</cp:revision>
  <dcterms:created xsi:type="dcterms:W3CDTF">2023-05-18T16:18:00Z</dcterms:created>
  <dcterms:modified xsi:type="dcterms:W3CDTF">2023-05-19T03:17:35Z</dcterms:modified>
</cp:coreProperties>
</file>