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259" r:id="rId4"/>
    <p:sldId id="260" r:id="rId5"/>
    <p:sldId id="269" r:id="rId6"/>
    <p:sldId id="318" r:id="rId7"/>
    <p:sldId id="257" r:id="rId8"/>
    <p:sldId id="319" r:id="rId9"/>
    <p:sldId id="272" r:id="rId10"/>
    <p:sldId id="267" r:id="rId11"/>
    <p:sldId id="320" r:id="rId12"/>
    <p:sldId id="263" r:id="rId13"/>
    <p:sldId id="264" r:id="rId14"/>
    <p:sldId id="266" r:id="rId15"/>
    <p:sldId id="288" r:id="rId16"/>
    <p:sldId id="270" r:id="rId17"/>
    <p:sldId id="271" r:id="rId18"/>
    <p:sldId id="286" r:id="rId19"/>
    <p:sldId id="274" r:id="rId20"/>
    <p:sldId id="275" r:id="rId21"/>
    <p:sldId id="282" r:id="rId22"/>
    <p:sldId id="273" r:id="rId23"/>
    <p:sldId id="289" r:id="rId24"/>
    <p:sldId id="290" r:id="rId25"/>
    <p:sldId id="292" r:id="rId26"/>
    <p:sldId id="291" r:id="rId27"/>
    <p:sldId id="316" r:id="rId28"/>
    <p:sldId id="277" r:id="rId29"/>
    <p:sldId id="293" r:id="rId30"/>
    <p:sldId id="295" r:id="rId31"/>
    <p:sldId id="297" r:id="rId32"/>
    <p:sldId id="278" r:id="rId33"/>
    <p:sldId id="279" r:id="rId34"/>
    <p:sldId id="284" r:id="rId35"/>
    <p:sldId id="321" r:id="rId36"/>
    <p:sldId id="323" r:id="rId37"/>
    <p:sldId id="322" r:id="rId38"/>
    <p:sldId id="298" r:id="rId39"/>
    <p:sldId id="302" r:id="rId40"/>
    <p:sldId id="303" r:id="rId41"/>
    <p:sldId id="301" r:id="rId42"/>
    <p:sldId id="305" r:id="rId43"/>
    <p:sldId id="324" r:id="rId44"/>
    <p:sldId id="261" r:id="rId45"/>
    <p:sldId id="325" r:id="rId46"/>
    <p:sldId id="326" r:id="rId47"/>
    <p:sldId id="327" r:id="rId48"/>
    <p:sldId id="328" r:id="rId49"/>
    <p:sldId id="329" r:id="rId50"/>
    <p:sldId id="330" r:id="rId51"/>
    <p:sldId id="304" r:id="rId52"/>
    <p:sldId id="306" r:id="rId53"/>
    <p:sldId id="307" r:id="rId54"/>
    <p:sldId id="308" r:id="rId55"/>
    <p:sldId id="281" r:id="rId56"/>
    <p:sldId id="310" r:id="rId57"/>
    <p:sldId id="311" r:id="rId58"/>
    <p:sldId id="309" r:id="rId59"/>
    <p:sldId id="315" r:id="rId60"/>
    <p:sldId id="313" r:id="rId61"/>
    <p:sldId id="314" r:id="rId62"/>
    <p:sldId id="317" r:id="rId63"/>
    <p:sldId id="30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D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viewProps" Target="viewProp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037CB-8C1E-4ECF-BAC8-C7CB138AA4C9}" type="doc">
      <dgm:prSet loTypeId="urn:microsoft.com/office/officeart/2005/8/layout/cycle4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2C7A6F6B-5776-47FB-8FD9-22A34F29BE25}">
      <dgm:prSet phldrT="[Text]" custT="1"/>
      <dgm:spPr/>
      <dgm:t>
        <a:bodyPr/>
        <a:lstStyle/>
        <a:p>
          <a:r>
            <a:rPr lang="en-US" sz="1400" dirty="0"/>
            <a:t>Awareness</a:t>
          </a:r>
          <a:r>
            <a:rPr lang="en-US" sz="1400" baseline="0" dirty="0"/>
            <a:t> </a:t>
          </a:r>
          <a:endParaRPr lang="en-US" sz="1400" dirty="0"/>
        </a:p>
      </dgm:t>
    </dgm:pt>
    <dgm:pt modelId="{8371A9D6-F766-47BC-B122-430C2BE1DA96}" type="parTrans" cxnId="{3B244E38-AF72-4354-8107-343EEDE20297}">
      <dgm:prSet/>
      <dgm:spPr/>
      <dgm:t>
        <a:bodyPr/>
        <a:lstStyle/>
        <a:p>
          <a:endParaRPr lang="en-US"/>
        </a:p>
      </dgm:t>
    </dgm:pt>
    <dgm:pt modelId="{6D5F96E2-E3F2-44AD-A251-73908917DFB2}" type="sibTrans" cxnId="{3B244E38-AF72-4354-8107-343EEDE20297}">
      <dgm:prSet/>
      <dgm:spPr/>
      <dgm:t>
        <a:bodyPr/>
        <a:lstStyle/>
        <a:p>
          <a:endParaRPr lang="en-US"/>
        </a:p>
      </dgm:t>
    </dgm:pt>
    <dgm:pt modelId="{8F91502A-72B3-458C-B037-D716754D6D19}">
      <dgm:prSet phldrT="[Text]"/>
      <dgm:spPr/>
      <dgm:t>
        <a:bodyPr/>
        <a:lstStyle/>
        <a:p>
          <a:r>
            <a:rPr lang="en-US" dirty="0"/>
            <a:t>Awareness regarding cervical cancer &amp; its prevention is almost</a:t>
          </a:r>
          <a:r>
            <a:rPr lang="en-US" b="1" dirty="0"/>
            <a:t>                           NIL</a:t>
          </a:r>
        </a:p>
      </dgm:t>
    </dgm:pt>
    <dgm:pt modelId="{02E3B30F-738C-419F-99C6-EA7FD9D0C34B}" type="parTrans" cxnId="{EDD91909-C7C2-4B10-83E0-83E15F9DAD8C}">
      <dgm:prSet/>
      <dgm:spPr/>
      <dgm:t>
        <a:bodyPr/>
        <a:lstStyle/>
        <a:p>
          <a:endParaRPr lang="en-US"/>
        </a:p>
      </dgm:t>
    </dgm:pt>
    <dgm:pt modelId="{A3F9B08E-67C6-4CC6-B3A1-81FA18DACB7F}" type="sibTrans" cxnId="{EDD91909-C7C2-4B10-83E0-83E15F9DAD8C}">
      <dgm:prSet/>
      <dgm:spPr/>
      <dgm:t>
        <a:bodyPr/>
        <a:lstStyle/>
        <a:p>
          <a:endParaRPr lang="en-US"/>
        </a:p>
      </dgm:t>
    </dgm:pt>
    <dgm:pt modelId="{0CAF4BC4-AB0D-48D2-B6FB-A73A2AEB64EA}">
      <dgm:prSet phldrT="[Text]" custT="1"/>
      <dgm:spPr/>
      <dgm:t>
        <a:bodyPr/>
        <a:lstStyle/>
        <a:p>
          <a:endParaRPr lang="en-US" sz="1400" dirty="0"/>
        </a:p>
        <a:p>
          <a:r>
            <a:rPr lang="en-US" sz="1400" dirty="0"/>
            <a:t>Hesitancy &amp; fear</a:t>
          </a:r>
        </a:p>
      </dgm:t>
    </dgm:pt>
    <dgm:pt modelId="{B24C53F1-6A4B-4FD3-BBF5-2C0BD176340D}" type="parTrans" cxnId="{124F7F25-4E13-442D-853A-639E4408F02D}">
      <dgm:prSet/>
      <dgm:spPr/>
      <dgm:t>
        <a:bodyPr/>
        <a:lstStyle/>
        <a:p>
          <a:endParaRPr lang="en-US"/>
        </a:p>
      </dgm:t>
    </dgm:pt>
    <dgm:pt modelId="{1C247633-FE2D-487B-B159-BB26AB0F1F35}" type="sibTrans" cxnId="{124F7F25-4E13-442D-853A-639E4408F02D}">
      <dgm:prSet/>
      <dgm:spPr/>
      <dgm:t>
        <a:bodyPr/>
        <a:lstStyle/>
        <a:p>
          <a:endParaRPr lang="en-US"/>
        </a:p>
      </dgm:t>
    </dgm:pt>
    <dgm:pt modelId="{10FEC90A-4863-4D75-8E19-1B9C1B6DCBFC}">
      <dgm:prSet phldrT="[Text]"/>
      <dgm:spPr/>
      <dgm:t>
        <a:bodyPr/>
        <a:lstStyle/>
        <a:p>
          <a:r>
            <a:rPr lang="en-US" dirty="0"/>
            <a:t>Hesitancy to get the check up  for the fear of cancer detection.</a:t>
          </a:r>
        </a:p>
      </dgm:t>
    </dgm:pt>
    <dgm:pt modelId="{D50FA8D8-DD20-45B6-86AF-9C038A730ECF}" type="parTrans" cxnId="{F0153435-BB19-4E82-BB55-8DA09465A639}">
      <dgm:prSet/>
      <dgm:spPr/>
      <dgm:t>
        <a:bodyPr/>
        <a:lstStyle/>
        <a:p>
          <a:endParaRPr lang="en-US"/>
        </a:p>
      </dgm:t>
    </dgm:pt>
    <dgm:pt modelId="{5142928F-DBE5-4246-9FD2-972348B20BFE}" type="sibTrans" cxnId="{F0153435-BB19-4E82-BB55-8DA09465A639}">
      <dgm:prSet/>
      <dgm:spPr/>
      <dgm:t>
        <a:bodyPr/>
        <a:lstStyle/>
        <a:p>
          <a:endParaRPr lang="en-US"/>
        </a:p>
      </dgm:t>
    </dgm:pt>
    <dgm:pt modelId="{873E18AE-CE66-4563-9929-0CE3ED3C2AA5}">
      <dgm:prSet phldrT="[Text]" custT="1"/>
      <dgm:spPr/>
      <dgm:t>
        <a:bodyPr/>
        <a:lstStyle/>
        <a:p>
          <a:r>
            <a:rPr lang="en-US" sz="1400" dirty="0"/>
            <a:t>Illiteracy</a:t>
          </a:r>
        </a:p>
      </dgm:t>
    </dgm:pt>
    <dgm:pt modelId="{9C38A82F-D37C-40DE-876F-FCD10DC586AC}" type="parTrans" cxnId="{B033400D-D69E-42AD-A8F6-E7987092D03B}">
      <dgm:prSet/>
      <dgm:spPr/>
      <dgm:t>
        <a:bodyPr/>
        <a:lstStyle/>
        <a:p>
          <a:endParaRPr lang="en-US"/>
        </a:p>
      </dgm:t>
    </dgm:pt>
    <dgm:pt modelId="{62DACE6A-6DE4-4D98-9C33-F39A05464853}" type="sibTrans" cxnId="{B033400D-D69E-42AD-A8F6-E7987092D03B}">
      <dgm:prSet/>
      <dgm:spPr/>
      <dgm:t>
        <a:bodyPr/>
        <a:lstStyle/>
        <a:p>
          <a:endParaRPr lang="en-US"/>
        </a:p>
      </dgm:t>
    </dgm:pt>
    <dgm:pt modelId="{62B75D70-9FE2-4108-A3D8-422025560A24}">
      <dgm:prSet phldrT="[Text]"/>
      <dgm:spPr/>
      <dgm:t>
        <a:bodyPr/>
        <a:lstStyle/>
        <a:p>
          <a:r>
            <a:rPr lang="en-US" dirty="0"/>
            <a:t> Lack of proper education and cultural barriers.</a:t>
          </a:r>
        </a:p>
      </dgm:t>
    </dgm:pt>
    <dgm:pt modelId="{FDD300B1-DA4A-42DB-8C33-901A14384E51}" type="parTrans" cxnId="{FF5AAB5B-4FE8-4178-A410-3F5D945F70C2}">
      <dgm:prSet/>
      <dgm:spPr/>
      <dgm:t>
        <a:bodyPr/>
        <a:lstStyle/>
        <a:p>
          <a:endParaRPr lang="en-US"/>
        </a:p>
      </dgm:t>
    </dgm:pt>
    <dgm:pt modelId="{7297C456-A163-4FC8-BEE0-6BDC2D7CEAFB}" type="sibTrans" cxnId="{FF5AAB5B-4FE8-4178-A410-3F5D945F70C2}">
      <dgm:prSet/>
      <dgm:spPr/>
      <dgm:t>
        <a:bodyPr/>
        <a:lstStyle/>
        <a:p>
          <a:endParaRPr lang="en-US"/>
        </a:p>
      </dgm:t>
    </dgm:pt>
    <dgm:pt modelId="{52ECCF16-F9A7-4332-8ECD-5F8B7298AD33}">
      <dgm:prSet phldrT="[Text]" custT="1"/>
      <dgm:spPr/>
      <dgm:t>
        <a:bodyPr/>
        <a:lstStyle/>
        <a:p>
          <a:endParaRPr lang="en-US" sz="1600" dirty="0"/>
        </a:p>
        <a:p>
          <a:r>
            <a:rPr lang="en-US" sz="1400" dirty="0"/>
            <a:t>Lack of family support</a:t>
          </a:r>
        </a:p>
      </dgm:t>
    </dgm:pt>
    <dgm:pt modelId="{0C4DB7E9-2D7F-4ABE-8B17-0DAFE6A23103}" type="parTrans" cxnId="{6DBA5B8B-FA9D-4F87-9478-7CD27A03A51B}">
      <dgm:prSet/>
      <dgm:spPr/>
      <dgm:t>
        <a:bodyPr/>
        <a:lstStyle/>
        <a:p>
          <a:endParaRPr lang="en-US"/>
        </a:p>
      </dgm:t>
    </dgm:pt>
    <dgm:pt modelId="{7782483C-50C6-4188-94AF-E5B9A17B8F91}" type="sibTrans" cxnId="{6DBA5B8B-FA9D-4F87-9478-7CD27A03A51B}">
      <dgm:prSet/>
      <dgm:spPr/>
      <dgm:t>
        <a:bodyPr/>
        <a:lstStyle/>
        <a:p>
          <a:endParaRPr lang="en-US"/>
        </a:p>
      </dgm:t>
    </dgm:pt>
    <dgm:pt modelId="{EA539721-2A4A-4CD6-984A-77BA4C364946}">
      <dgm:prSet phldrT="[Text]"/>
      <dgm:spPr/>
      <dgm:t>
        <a:bodyPr/>
        <a:lstStyle/>
        <a:p>
          <a:r>
            <a:rPr lang="en-US" dirty="0"/>
            <a:t>Discouragement for screening.</a:t>
          </a:r>
        </a:p>
      </dgm:t>
    </dgm:pt>
    <dgm:pt modelId="{40570093-E3D5-4036-884C-977032B2BD39}" type="parTrans" cxnId="{D2193B32-2898-442D-99CA-F3303C69D3D2}">
      <dgm:prSet/>
      <dgm:spPr/>
      <dgm:t>
        <a:bodyPr/>
        <a:lstStyle/>
        <a:p>
          <a:endParaRPr lang="en-US"/>
        </a:p>
      </dgm:t>
    </dgm:pt>
    <dgm:pt modelId="{D525C2A3-BC42-4A4A-85D4-97A7ABBB5E7E}" type="sibTrans" cxnId="{D2193B32-2898-442D-99CA-F3303C69D3D2}">
      <dgm:prSet/>
      <dgm:spPr/>
      <dgm:t>
        <a:bodyPr/>
        <a:lstStyle/>
        <a:p>
          <a:endParaRPr lang="en-US"/>
        </a:p>
      </dgm:t>
    </dgm:pt>
    <dgm:pt modelId="{1A5550A0-4EBA-4E6A-8D1C-AD8AE1F48D7F}">
      <dgm:prSet phldrT="[Text]"/>
      <dgm:spPr/>
      <dgm:t>
        <a:bodyPr/>
        <a:lstStyle/>
        <a:p>
          <a:r>
            <a:rPr lang="en-US" dirty="0"/>
            <a:t>Lack of transport facilities</a:t>
          </a:r>
        </a:p>
      </dgm:t>
    </dgm:pt>
    <dgm:pt modelId="{3FCD4CE5-06E1-4363-ADEE-FC5AE4027BFB}" type="parTrans" cxnId="{2F690557-A7B6-413F-B92D-600DFF6A222A}">
      <dgm:prSet/>
      <dgm:spPr/>
      <dgm:t>
        <a:bodyPr/>
        <a:lstStyle/>
        <a:p>
          <a:endParaRPr lang="en-US"/>
        </a:p>
      </dgm:t>
    </dgm:pt>
    <dgm:pt modelId="{3DB285DC-E3D0-416B-B14E-00A917458E87}" type="sibTrans" cxnId="{2F690557-A7B6-413F-B92D-600DFF6A222A}">
      <dgm:prSet/>
      <dgm:spPr/>
      <dgm:t>
        <a:bodyPr/>
        <a:lstStyle/>
        <a:p>
          <a:endParaRPr lang="en-US"/>
        </a:p>
      </dgm:t>
    </dgm:pt>
    <dgm:pt modelId="{8035F304-0F26-4A0A-9A82-0A90F680603F}">
      <dgm:prSet phldrT="[Text]"/>
      <dgm:spPr/>
      <dgm:t>
        <a:bodyPr/>
        <a:lstStyle/>
        <a:p>
          <a:r>
            <a:rPr lang="en-US" dirty="0"/>
            <a:t>Financial constraint.</a:t>
          </a:r>
        </a:p>
      </dgm:t>
    </dgm:pt>
    <dgm:pt modelId="{1E0E1F8A-B9D7-404A-9781-1CF988FD8868}" type="parTrans" cxnId="{B0A595FB-C46D-4A4D-8DC9-69D70126CEA8}">
      <dgm:prSet/>
      <dgm:spPr/>
      <dgm:t>
        <a:bodyPr/>
        <a:lstStyle/>
        <a:p>
          <a:endParaRPr lang="en-US"/>
        </a:p>
      </dgm:t>
    </dgm:pt>
    <dgm:pt modelId="{0189E7AD-E185-4684-B23A-486FD6782495}" type="sibTrans" cxnId="{B0A595FB-C46D-4A4D-8DC9-69D70126CEA8}">
      <dgm:prSet/>
      <dgm:spPr/>
      <dgm:t>
        <a:bodyPr/>
        <a:lstStyle/>
        <a:p>
          <a:endParaRPr lang="en-US"/>
        </a:p>
      </dgm:t>
    </dgm:pt>
    <dgm:pt modelId="{B0848E80-F39C-4A77-9845-00EB54DD1D20}" type="pres">
      <dgm:prSet presAssocID="{C5F037CB-8C1E-4ECF-BAC8-C7CB138AA4C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D487DE8-1AD8-4560-83C7-C568676ED741}" type="pres">
      <dgm:prSet presAssocID="{C5F037CB-8C1E-4ECF-BAC8-C7CB138AA4C9}" presName="children" presStyleCnt="0"/>
      <dgm:spPr/>
    </dgm:pt>
    <dgm:pt modelId="{8BD3A19A-7DA6-4EF2-A589-DC2EABB258A9}" type="pres">
      <dgm:prSet presAssocID="{C5F037CB-8C1E-4ECF-BAC8-C7CB138AA4C9}" presName="child1group" presStyleCnt="0"/>
      <dgm:spPr/>
    </dgm:pt>
    <dgm:pt modelId="{11CA446C-E61F-429F-BDB1-D667DD0BE9E7}" type="pres">
      <dgm:prSet presAssocID="{C5F037CB-8C1E-4ECF-BAC8-C7CB138AA4C9}" presName="child1" presStyleLbl="bgAcc1" presStyleIdx="0" presStyleCnt="4"/>
      <dgm:spPr/>
    </dgm:pt>
    <dgm:pt modelId="{A037DD41-9CB1-44FC-BD9F-384D10F89B31}" type="pres">
      <dgm:prSet presAssocID="{C5F037CB-8C1E-4ECF-BAC8-C7CB138AA4C9}" presName="child1Text" presStyleLbl="bgAcc1" presStyleIdx="0" presStyleCnt="4">
        <dgm:presLayoutVars>
          <dgm:bulletEnabled val="1"/>
        </dgm:presLayoutVars>
      </dgm:prSet>
      <dgm:spPr/>
    </dgm:pt>
    <dgm:pt modelId="{56528F06-ADC6-40C2-9AD2-FBDB34CDA556}" type="pres">
      <dgm:prSet presAssocID="{C5F037CB-8C1E-4ECF-BAC8-C7CB138AA4C9}" presName="child2group" presStyleCnt="0"/>
      <dgm:spPr/>
    </dgm:pt>
    <dgm:pt modelId="{A0E85D20-7111-4D54-9154-6DEA4384448A}" type="pres">
      <dgm:prSet presAssocID="{C5F037CB-8C1E-4ECF-BAC8-C7CB138AA4C9}" presName="child2" presStyleLbl="bgAcc1" presStyleIdx="1" presStyleCnt="4"/>
      <dgm:spPr/>
    </dgm:pt>
    <dgm:pt modelId="{FB1BAC56-9C2C-4434-807B-B39FE123A911}" type="pres">
      <dgm:prSet presAssocID="{C5F037CB-8C1E-4ECF-BAC8-C7CB138AA4C9}" presName="child2Text" presStyleLbl="bgAcc1" presStyleIdx="1" presStyleCnt="4">
        <dgm:presLayoutVars>
          <dgm:bulletEnabled val="1"/>
        </dgm:presLayoutVars>
      </dgm:prSet>
      <dgm:spPr/>
    </dgm:pt>
    <dgm:pt modelId="{2DD79ED3-A393-4763-8021-767072AF2245}" type="pres">
      <dgm:prSet presAssocID="{C5F037CB-8C1E-4ECF-BAC8-C7CB138AA4C9}" presName="child3group" presStyleCnt="0"/>
      <dgm:spPr/>
    </dgm:pt>
    <dgm:pt modelId="{B2AB9E9A-F8E2-440B-AB9F-E33871C035DD}" type="pres">
      <dgm:prSet presAssocID="{C5F037CB-8C1E-4ECF-BAC8-C7CB138AA4C9}" presName="child3" presStyleLbl="bgAcc1" presStyleIdx="2" presStyleCnt="4"/>
      <dgm:spPr/>
    </dgm:pt>
    <dgm:pt modelId="{EF77CDF2-CFDE-4398-9311-216C4766C339}" type="pres">
      <dgm:prSet presAssocID="{C5F037CB-8C1E-4ECF-BAC8-C7CB138AA4C9}" presName="child3Text" presStyleLbl="bgAcc1" presStyleIdx="2" presStyleCnt="4">
        <dgm:presLayoutVars>
          <dgm:bulletEnabled val="1"/>
        </dgm:presLayoutVars>
      </dgm:prSet>
      <dgm:spPr/>
    </dgm:pt>
    <dgm:pt modelId="{D0845977-95E2-439E-BC08-7717B27C3094}" type="pres">
      <dgm:prSet presAssocID="{C5F037CB-8C1E-4ECF-BAC8-C7CB138AA4C9}" presName="child4group" presStyleCnt="0"/>
      <dgm:spPr/>
    </dgm:pt>
    <dgm:pt modelId="{1547405E-7744-4F67-B541-F74D9B054D41}" type="pres">
      <dgm:prSet presAssocID="{C5F037CB-8C1E-4ECF-BAC8-C7CB138AA4C9}" presName="child4" presStyleLbl="bgAcc1" presStyleIdx="3" presStyleCnt="4"/>
      <dgm:spPr/>
    </dgm:pt>
    <dgm:pt modelId="{7FC75580-6D96-4A63-BAFE-4399855527D0}" type="pres">
      <dgm:prSet presAssocID="{C5F037CB-8C1E-4ECF-BAC8-C7CB138AA4C9}" presName="child4Text" presStyleLbl="bgAcc1" presStyleIdx="3" presStyleCnt="4">
        <dgm:presLayoutVars>
          <dgm:bulletEnabled val="1"/>
        </dgm:presLayoutVars>
      </dgm:prSet>
      <dgm:spPr/>
    </dgm:pt>
    <dgm:pt modelId="{FBE509F7-FAFA-4F31-BE84-C0F3E0C6680D}" type="pres">
      <dgm:prSet presAssocID="{C5F037CB-8C1E-4ECF-BAC8-C7CB138AA4C9}" presName="childPlaceholder" presStyleCnt="0"/>
      <dgm:spPr/>
    </dgm:pt>
    <dgm:pt modelId="{6FF67FEE-1ADD-47E0-8F7C-3F570DD4BE05}" type="pres">
      <dgm:prSet presAssocID="{C5F037CB-8C1E-4ECF-BAC8-C7CB138AA4C9}" presName="circle" presStyleCnt="0"/>
      <dgm:spPr/>
    </dgm:pt>
    <dgm:pt modelId="{E3857904-BBF8-472C-99CE-68FB80E9F17A}" type="pres">
      <dgm:prSet presAssocID="{C5F037CB-8C1E-4ECF-BAC8-C7CB138AA4C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2AED6BC-3B1E-461C-AE88-2358E875BAF5}" type="pres">
      <dgm:prSet presAssocID="{C5F037CB-8C1E-4ECF-BAC8-C7CB138AA4C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A3149ED-1F44-4172-9AE4-5B7247F03BB2}" type="pres">
      <dgm:prSet presAssocID="{C5F037CB-8C1E-4ECF-BAC8-C7CB138AA4C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9A4E63E-24C1-497C-A317-2935C55687D5}" type="pres">
      <dgm:prSet presAssocID="{C5F037CB-8C1E-4ECF-BAC8-C7CB138AA4C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2B3489D-7C99-49E7-B19A-6FA0C3B2C4C9}" type="pres">
      <dgm:prSet presAssocID="{C5F037CB-8C1E-4ECF-BAC8-C7CB138AA4C9}" presName="quadrantPlaceholder" presStyleCnt="0"/>
      <dgm:spPr/>
    </dgm:pt>
    <dgm:pt modelId="{FAD8300B-36DD-458D-8F9C-A65ABD28A42E}" type="pres">
      <dgm:prSet presAssocID="{C5F037CB-8C1E-4ECF-BAC8-C7CB138AA4C9}" presName="center1" presStyleLbl="fgShp" presStyleIdx="0" presStyleCnt="2"/>
      <dgm:spPr/>
    </dgm:pt>
    <dgm:pt modelId="{67971A1B-AEBB-46F1-B2E4-74FAC40071E7}" type="pres">
      <dgm:prSet presAssocID="{C5F037CB-8C1E-4ECF-BAC8-C7CB138AA4C9}" presName="center2" presStyleLbl="fgShp" presStyleIdx="1" presStyleCnt="2"/>
      <dgm:spPr/>
    </dgm:pt>
  </dgm:ptLst>
  <dgm:cxnLst>
    <dgm:cxn modelId="{EDD91909-C7C2-4B10-83E0-83E15F9DAD8C}" srcId="{2C7A6F6B-5776-47FB-8FD9-22A34F29BE25}" destId="{8F91502A-72B3-458C-B037-D716754D6D19}" srcOrd="0" destOrd="0" parTransId="{02E3B30F-738C-419F-99C6-EA7FD9D0C34B}" sibTransId="{A3F9B08E-67C6-4CC6-B3A1-81FA18DACB7F}"/>
    <dgm:cxn modelId="{81A2CE09-5623-4F3A-B1B2-305B03383D70}" type="presOf" srcId="{1A5550A0-4EBA-4E6A-8D1C-AD8AE1F48D7F}" destId="{7FC75580-6D96-4A63-BAFE-4399855527D0}" srcOrd="1" destOrd="1" presId="urn:microsoft.com/office/officeart/2005/8/layout/cycle4"/>
    <dgm:cxn modelId="{B033400D-D69E-42AD-A8F6-E7987092D03B}" srcId="{C5F037CB-8C1E-4ECF-BAC8-C7CB138AA4C9}" destId="{873E18AE-CE66-4563-9929-0CE3ED3C2AA5}" srcOrd="2" destOrd="0" parTransId="{9C38A82F-D37C-40DE-876F-FCD10DC586AC}" sibTransId="{62DACE6A-6DE4-4D98-9C33-F39A05464853}"/>
    <dgm:cxn modelId="{124F7F25-4E13-442D-853A-639E4408F02D}" srcId="{C5F037CB-8C1E-4ECF-BAC8-C7CB138AA4C9}" destId="{0CAF4BC4-AB0D-48D2-B6FB-A73A2AEB64EA}" srcOrd="1" destOrd="0" parTransId="{B24C53F1-6A4B-4FD3-BBF5-2C0BD176340D}" sibTransId="{1C247633-FE2D-487B-B159-BB26AB0F1F35}"/>
    <dgm:cxn modelId="{6A122032-8394-4A5B-A962-85EF052923C4}" type="presOf" srcId="{52ECCF16-F9A7-4332-8ECD-5F8B7298AD33}" destId="{79A4E63E-24C1-497C-A317-2935C55687D5}" srcOrd="0" destOrd="0" presId="urn:microsoft.com/office/officeart/2005/8/layout/cycle4"/>
    <dgm:cxn modelId="{D2193B32-2898-442D-99CA-F3303C69D3D2}" srcId="{52ECCF16-F9A7-4332-8ECD-5F8B7298AD33}" destId="{EA539721-2A4A-4CD6-984A-77BA4C364946}" srcOrd="0" destOrd="0" parTransId="{40570093-E3D5-4036-884C-977032B2BD39}" sibTransId="{D525C2A3-BC42-4A4A-85D4-97A7ABBB5E7E}"/>
    <dgm:cxn modelId="{FDE01235-6E2F-489F-A3E1-6A5B79FC008E}" type="presOf" srcId="{2C7A6F6B-5776-47FB-8FD9-22A34F29BE25}" destId="{E3857904-BBF8-472C-99CE-68FB80E9F17A}" srcOrd="0" destOrd="0" presId="urn:microsoft.com/office/officeart/2005/8/layout/cycle4"/>
    <dgm:cxn modelId="{F0153435-BB19-4E82-BB55-8DA09465A639}" srcId="{0CAF4BC4-AB0D-48D2-B6FB-A73A2AEB64EA}" destId="{10FEC90A-4863-4D75-8E19-1B9C1B6DCBFC}" srcOrd="0" destOrd="0" parTransId="{D50FA8D8-DD20-45B6-86AF-9C038A730ECF}" sibTransId="{5142928F-DBE5-4246-9FD2-972348B20BFE}"/>
    <dgm:cxn modelId="{3B244E38-AF72-4354-8107-343EEDE20297}" srcId="{C5F037CB-8C1E-4ECF-BAC8-C7CB138AA4C9}" destId="{2C7A6F6B-5776-47FB-8FD9-22A34F29BE25}" srcOrd="0" destOrd="0" parTransId="{8371A9D6-F766-47BC-B122-430C2BE1DA96}" sibTransId="{6D5F96E2-E3F2-44AD-A251-73908917DFB2}"/>
    <dgm:cxn modelId="{672C333D-7CE4-4698-BBFC-E7102C779D62}" type="presOf" srcId="{62B75D70-9FE2-4108-A3D8-422025560A24}" destId="{EF77CDF2-CFDE-4398-9311-216C4766C339}" srcOrd="1" destOrd="0" presId="urn:microsoft.com/office/officeart/2005/8/layout/cycle4"/>
    <dgm:cxn modelId="{1EA77E3D-3D63-4F83-B4ED-F839914371E9}" type="presOf" srcId="{10FEC90A-4863-4D75-8E19-1B9C1B6DCBFC}" destId="{A0E85D20-7111-4D54-9154-6DEA4384448A}" srcOrd="0" destOrd="0" presId="urn:microsoft.com/office/officeart/2005/8/layout/cycle4"/>
    <dgm:cxn modelId="{FF5AAB5B-4FE8-4178-A410-3F5D945F70C2}" srcId="{873E18AE-CE66-4563-9929-0CE3ED3C2AA5}" destId="{62B75D70-9FE2-4108-A3D8-422025560A24}" srcOrd="0" destOrd="0" parTransId="{FDD300B1-DA4A-42DB-8C33-901A14384E51}" sibTransId="{7297C456-A163-4FC8-BEE0-6BDC2D7CEAFB}"/>
    <dgm:cxn modelId="{38DC5248-6F2A-4210-A831-F4DB4BB2F896}" type="presOf" srcId="{10FEC90A-4863-4D75-8E19-1B9C1B6DCBFC}" destId="{FB1BAC56-9C2C-4434-807B-B39FE123A911}" srcOrd="1" destOrd="0" presId="urn:microsoft.com/office/officeart/2005/8/layout/cycle4"/>
    <dgm:cxn modelId="{2A645B49-93B3-42EC-A147-18E5E3F32C85}" type="presOf" srcId="{8035F304-0F26-4A0A-9A82-0A90F680603F}" destId="{1547405E-7744-4F67-B541-F74D9B054D41}" srcOrd="0" destOrd="2" presId="urn:microsoft.com/office/officeart/2005/8/layout/cycle4"/>
    <dgm:cxn modelId="{D384A86B-FBC8-44A8-9B6E-281A7F9421E2}" type="presOf" srcId="{EA539721-2A4A-4CD6-984A-77BA4C364946}" destId="{7FC75580-6D96-4A63-BAFE-4399855527D0}" srcOrd="1" destOrd="0" presId="urn:microsoft.com/office/officeart/2005/8/layout/cycle4"/>
    <dgm:cxn modelId="{4CC03E70-EA93-4452-BBA4-89CF4C7038B7}" type="presOf" srcId="{0CAF4BC4-AB0D-48D2-B6FB-A73A2AEB64EA}" destId="{E2AED6BC-3B1E-461C-AE88-2358E875BAF5}" srcOrd="0" destOrd="0" presId="urn:microsoft.com/office/officeart/2005/8/layout/cycle4"/>
    <dgm:cxn modelId="{2F690557-A7B6-413F-B92D-600DFF6A222A}" srcId="{52ECCF16-F9A7-4332-8ECD-5F8B7298AD33}" destId="{1A5550A0-4EBA-4E6A-8D1C-AD8AE1F48D7F}" srcOrd="1" destOrd="0" parTransId="{3FCD4CE5-06E1-4363-ADEE-FC5AE4027BFB}" sibTransId="{3DB285DC-E3D0-416B-B14E-00A917458E87}"/>
    <dgm:cxn modelId="{4B2DEA82-6BF5-4AF1-A380-5210DD771067}" type="presOf" srcId="{C5F037CB-8C1E-4ECF-BAC8-C7CB138AA4C9}" destId="{B0848E80-F39C-4A77-9845-00EB54DD1D20}" srcOrd="0" destOrd="0" presId="urn:microsoft.com/office/officeart/2005/8/layout/cycle4"/>
    <dgm:cxn modelId="{F252DB87-5BD7-4769-8C30-A648E1A307C6}" type="presOf" srcId="{8F91502A-72B3-458C-B037-D716754D6D19}" destId="{11CA446C-E61F-429F-BDB1-D667DD0BE9E7}" srcOrd="0" destOrd="0" presId="urn:microsoft.com/office/officeart/2005/8/layout/cycle4"/>
    <dgm:cxn modelId="{6DBA5B8B-FA9D-4F87-9478-7CD27A03A51B}" srcId="{C5F037CB-8C1E-4ECF-BAC8-C7CB138AA4C9}" destId="{52ECCF16-F9A7-4332-8ECD-5F8B7298AD33}" srcOrd="3" destOrd="0" parTransId="{0C4DB7E9-2D7F-4ABE-8B17-0DAFE6A23103}" sibTransId="{7782483C-50C6-4188-94AF-E5B9A17B8F91}"/>
    <dgm:cxn modelId="{40B4CC9A-DD1A-4F37-95DE-3C1C6596690E}" type="presOf" srcId="{8035F304-0F26-4A0A-9A82-0A90F680603F}" destId="{7FC75580-6D96-4A63-BAFE-4399855527D0}" srcOrd="1" destOrd="2" presId="urn:microsoft.com/office/officeart/2005/8/layout/cycle4"/>
    <dgm:cxn modelId="{2C478DA3-CEFB-4CC9-B548-C6D7206DDF2A}" type="presOf" srcId="{8F91502A-72B3-458C-B037-D716754D6D19}" destId="{A037DD41-9CB1-44FC-BD9F-384D10F89B31}" srcOrd="1" destOrd="0" presId="urn:microsoft.com/office/officeart/2005/8/layout/cycle4"/>
    <dgm:cxn modelId="{05321DA5-1410-4E18-A957-0ED84A33D3CF}" type="presOf" srcId="{62B75D70-9FE2-4108-A3D8-422025560A24}" destId="{B2AB9E9A-F8E2-440B-AB9F-E33871C035DD}" srcOrd="0" destOrd="0" presId="urn:microsoft.com/office/officeart/2005/8/layout/cycle4"/>
    <dgm:cxn modelId="{CFD563C9-9667-46EC-909A-C2D8A5E9D72F}" type="presOf" srcId="{873E18AE-CE66-4563-9929-0CE3ED3C2AA5}" destId="{5A3149ED-1F44-4172-9AE4-5B7247F03BB2}" srcOrd="0" destOrd="0" presId="urn:microsoft.com/office/officeart/2005/8/layout/cycle4"/>
    <dgm:cxn modelId="{3D2DD6D5-9BBA-4D07-A0AF-51DC8EF2BADE}" type="presOf" srcId="{EA539721-2A4A-4CD6-984A-77BA4C364946}" destId="{1547405E-7744-4F67-B541-F74D9B054D41}" srcOrd="0" destOrd="0" presId="urn:microsoft.com/office/officeart/2005/8/layout/cycle4"/>
    <dgm:cxn modelId="{19C858E1-8E1C-49D0-B37D-88C2450BF7E0}" type="presOf" srcId="{1A5550A0-4EBA-4E6A-8D1C-AD8AE1F48D7F}" destId="{1547405E-7744-4F67-B541-F74D9B054D41}" srcOrd="0" destOrd="1" presId="urn:microsoft.com/office/officeart/2005/8/layout/cycle4"/>
    <dgm:cxn modelId="{B0A595FB-C46D-4A4D-8DC9-69D70126CEA8}" srcId="{52ECCF16-F9A7-4332-8ECD-5F8B7298AD33}" destId="{8035F304-0F26-4A0A-9A82-0A90F680603F}" srcOrd="2" destOrd="0" parTransId="{1E0E1F8A-B9D7-404A-9781-1CF988FD8868}" sibTransId="{0189E7AD-E185-4684-B23A-486FD6782495}"/>
    <dgm:cxn modelId="{7A9E3CA4-D2BF-4113-B440-75F07DA1D3B8}" type="presParOf" srcId="{B0848E80-F39C-4A77-9845-00EB54DD1D20}" destId="{ED487DE8-1AD8-4560-83C7-C568676ED741}" srcOrd="0" destOrd="0" presId="urn:microsoft.com/office/officeart/2005/8/layout/cycle4"/>
    <dgm:cxn modelId="{DB118642-8F07-4CAB-A641-D73024B5D082}" type="presParOf" srcId="{ED487DE8-1AD8-4560-83C7-C568676ED741}" destId="{8BD3A19A-7DA6-4EF2-A589-DC2EABB258A9}" srcOrd="0" destOrd="0" presId="urn:microsoft.com/office/officeart/2005/8/layout/cycle4"/>
    <dgm:cxn modelId="{F62BCF6A-B70F-4B4F-A6ED-A40FC0E0F346}" type="presParOf" srcId="{8BD3A19A-7DA6-4EF2-A589-DC2EABB258A9}" destId="{11CA446C-E61F-429F-BDB1-D667DD0BE9E7}" srcOrd="0" destOrd="0" presId="urn:microsoft.com/office/officeart/2005/8/layout/cycle4"/>
    <dgm:cxn modelId="{07C419D4-04E6-4591-A1AC-1CD2F3B11CB2}" type="presParOf" srcId="{8BD3A19A-7DA6-4EF2-A589-DC2EABB258A9}" destId="{A037DD41-9CB1-44FC-BD9F-384D10F89B31}" srcOrd="1" destOrd="0" presId="urn:microsoft.com/office/officeart/2005/8/layout/cycle4"/>
    <dgm:cxn modelId="{B9692586-EC17-40AA-8356-C70683E9E190}" type="presParOf" srcId="{ED487DE8-1AD8-4560-83C7-C568676ED741}" destId="{56528F06-ADC6-40C2-9AD2-FBDB34CDA556}" srcOrd="1" destOrd="0" presId="urn:microsoft.com/office/officeart/2005/8/layout/cycle4"/>
    <dgm:cxn modelId="{B5761158-0BBD-46C9-AFF3-D00564AB3CA1}" type="presParOf" srcId="{56528F06-ADC6-40C2-9AD2-FBDB34CDA556}" destId="{A0E85D20-7111-4D54-9154-6DEA4384448A}" srcOrd="0" destOrd="0" presId="urn:microsoft.com/office/officeart/2005/8/layout/cycle4"/>
    <dgm:cxn modelId="{46D74834-2FC6-43F9-8103-5196F36DF98C}" type="presParOf" srcId="{56528F06-ADC6-40C2-9AD2-FBDB34CDA556}" destId="{FB1BAC56-9C2C-4434-807B-B39FE123A911}" srcOrd="1" destOrd="0" presId="urn:microsoft.com/office/officeart/2005/8/layout/cycle4"/>
    <dgm:cxn modelId="{802483B4-4B00-4F8B-9904-EFFF54DE45BE}" type="presParOf" srcId="{ED487DE8-1AD8-4560-83C7-C568676ED741}" destId="{2DD79ED3-A393-4763-8021-767072AF2245}" srcOrd="2" destOrd="0" presId="urn:microsoft.com/office/officeart/2005/8/layout/cycle4"/>
    <dgm:cxn modelId="{F09CF9FE-5E3A-4FA9-BEC3-1E32A61E6667}" type="presParOf" srcId="{2DD79ED3-A393-4763-8021-767072AF2245}" destId="{B2AB9E9A-F8E2-440B-AB9F-E33871C035DD}" srcOrd="0" destOrd="0" presId="urn:microsoft.com/office/officeart/2005/8/layout/cycle4"/>
    <dgm:cxn modelId="{A0A4FA1A-4AA3-427A-8E23-072B2E072F99}" type="presParOf" srcId="{2DD79ED3-A393-4763-8021-767072AF2245}" destId="{EF77CDF2-CFDE-4398-9311-216C4766C339}" srcOrd="1" destOrd="0" presId="urn:microsoft.com/office/officeart/2005/8/layout/cycle4"/>
    <dgm:cxn modelId="{B402C0F5-E646-463F-99EC-94E2345B97FB}" type="presParOf" srcId="{ED487DE8-1AD8-4560-83C7-C568676ED741}" destId="{D0845977-95E2-439E-BC08-7717B27C3094}" srcOrd="3" destOrd="0" presId="urn:microsoft.com/office/officeart/2005/8/layout/cycle4"/>
    <dgm:cxn modelId="{F33BC2A2-07BE-41A8-A62F-04553E4E3920}" type="presParOf" srcId="{D0845977-95E2-439E-BC08-7717B27C3094}" destId="{1547405E-7744-4F67-B541-F74D9B054D41}" srcOrd="0" destOrd="0" presId="urn:microsoft.com/office/officeart/2005/8/layout/cycle4"/>
    <dgm:cxn modelId="{BDD3DF9E-963D-47EF-A673-BE686E877519}" type="presParOf" srcId="{D0845977-95E2-439E-BC08-7717B27C3094}" destId="{7FC75580-6D96-4A63-BAFE-4399855527D0}" srcOrd="1" destOrd="0" presId="urn:microsoft.com/office/officeart/2005/8/layout/cycle4"/>
    <dgm:cxn modelId="{488786C4-DF93-4CA4-969D-82B9792FD83F}" type="presParOf" srcId="{ED487DE8-1AD8-4560-83C7-C568676ED741}" destId="{FBE509F7-FAFA-4F31-BE84-C0F3E0C6680D}" srcOrd="4" destOrd="0" presId="urn:microsoft.com/office/officeart/2005/8/layout/cycle4"/>
    <dgm:cxn modelId="{0030EF23-44E5-48A5-A6AC-335F67AE7A7C}" type="presParOf" srcId="{B0848E80-F39C-4A77-9845-00EB54DD1D20}" destId="{6FF67FEE-1ADD-47E0-8F7C-3F570DD4BE05}" srcOrd="1" destOrd="0" presId="urn:microsoft.com/office/officeart/2005/8/layout/cycle4"/>
    <dgm:cxn modelId="{1741178E-F5DB-4832-A752-53ECDA583602}" type="presParOf" srcId="{6FF67FEE-1ADD-47E0-8F7C-3F570DD4BE05}" destId="{E3857904-BBF8-472C-99CE-68FB80E9F17A}" srcOrd="0" destOrd="0" presId="urn:microsoft.com/office/officeart/2005/8/layout/cycle4"/>
    <dgm:cxn modelId="{37B2A26C-0EF4-4B9B-8611-CD5D2E7F0E85}" type="presParOf" srcId="{6FF67FEE-1ADD-47E0-8F7C-3F570DD4BE05}" destId="{E2AED6BC-3B1E-461C-AE88-2358E875BAF5}" srcOrd="1" destOrd="0" presId="urn:microsoft.com/office/officeart/2005/8/layout/cycle4"/>
    <dgm:cxn modelId="{C71801B6-B4F4-4514-A1D3-416BA51856FA}" type="presParOf" srcId="{6FF67FEE-1ADD-47E0-8F7C-3F570DD4BE05}" destId="{5A3149ED-1F44-4172-9AE4-5B7247F03BB2}" srcOrd="2" destOrd="0" presId="urn:microsoft.com/office/officeart/2005/8/layout/cycle4"/>
    <dgm:cxn modelId="{746E2C2D-DEDF-42BA-B12D-203135C0C003}" type="presParOf" srcId="{6FF67FEE-1ADD-47E0-8F7C-3F570DD4BE05}" destId="{79A4E63E-24C1-497C-A317-2935C55687D5}" srcOrd="3" destOrd="0" presId="urn:microsoft.com/office/officeart/2005/8/layout/cycle4"/>
    <dgm:cxn modelId="{DA5085B3-9A4F-4FB4-A2CD-1EAA3C9C25EB}" type="presParOf" srcId="{6FF67FEE-1ADD-47E0-8F7C-3F570DD4BE05}" destId="{D2B3489D-7C99-49E7-B19A-6FA0C3B2C4C9}" srcOrd="4" destOrd="0" presId="urn:microsoft.com/office/officeart/2005/8/layout/cycle4"/>
    <dgm:cxn modelId="{142B1418-4801-4018-8FA9-B9D505D69D18}" type="presParOf" srcId="{B0848E80-F39C-4A77-9845-00EB54DD1D20}" destId="{FAD8300B-36DD-458D-8F9C-A65ABD28A42E}" srcOrd="2" destOrd="0" presId="urn:microsoft.com/office/officeart/2005/8/layout/cycle4"/>
    <dgm:cxn modelId="{9A30825F-F6F6-46AE-8C14-B8CD40A47FAB}" type="presParOf" srcId="{B0848E80-F39C-4A77-9845-00EB54DD1D20}" destId="{67971A1B-AEBB-46F1-B2E4-74FAC40071E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D846A-0D73-4E88-A614-34B0E8047FED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</dgm:pt>
    <dgm:pt modelId="{937D1720-B75B-4AA7-9486-78A73FC4FB05}">
      <dgm:prSet phldrT="[Text]" custT="1"/>
      <dgm:spPr/>
      <dgm:t>
        <a:bodyPr/>
        <a:lstStyle/>
        <a:p>
          <a:pPr algn="l"/>
          <a:r>
            <a:rPr lang="en-US" sz="1400" dirty="0"/>
            <a:t>for 48.05%  of female population accounts </a:t>
          </a:r>
          <a:r>
            <a:rPr lang="en-US" sz="1400" b="1" dirty="0">
              <a:solidFill>
                <a:schemeClr val="tx1"/>
              </a:solidFill>
            </a:rPr>
            <a:t>675 millions.</a:t>
          </a:r>
        </a:p>
        <a:p>
          <a:pPr algn="l"/>
          <a:r>
            <a:rPr lang="en-US" sz="1400" b="1" dirty="0">
              <a:solidFill>
                <a:schemeClr val="tx1"/>
              </a:solidFill>
            </a:rPr>
            <a:t>68%</a:t>
          </a:r>
          <a:r>
            <a:rPr lang="en-US" sz="1400" dirty="0">
              <a:solidFill>
                <a:schemeClr val="tx1"/>
              </a:solidFill>
            </a:rPr>
            <a:t> </a:t>
          </a:r>
          <a:r>
            <a:rPr lang="en-US" sz="1400" dirty="0"/>
            <a:t>of these females are in the age group of </a:t>
          </a:r>
        </a:p>
        <a:p>
          <a:pPr algn="l"/>
          <a:r>
            <a:rPr lang="en-US" sz="1400" b="1" dirty="0">
              <a:solidFill>
                <a:schemeClr val="tx1"/>
              </a:solidFill>
            </a:rPr>
            <a:t>15-64</a:t>
          </a:r>
          <a:r>
            <a:rPr lang="en-US" sz="1400" dirty="0">
              <a:solidFill>
                <a:schemeClr val="tx1"/>
              </a:solidFill>
            </a:rPr>
            <a:t> yrs.</a:t>
          </a:r>
        </a:p>
      </dgm:t>
    </dgm:pt>
    <dgm:pt modelId="{9F40C740-CF65-41B5-BB44-3B76F88B8DE2}" type="parTrans" cxnId="{688D29D2-B207-4FDA-86FA-43DA1FAC5803}">
      <dgm:prSet/>
      <dgm:spPr/>
      <dgm:t>
        <a:bodyPr/>
        <a:lstStyle/>
        <a:p>
          <a:endParaRPr lang="en-US"/>
        </a:p>
      </dgm:t>
    </dgm:pt>
    <dgm:pt modelId="{39F7B1C4-EA05-476C-A10A-BD5AC2D7D176}" type="sibTrans" cxnId="{688D29D2-B207-4FDA-86FA-43DA1FAC5803}">
      <dgm:prSet/>
      <dgm:spPr/>
      <dgm:t>
        <a:bodyPr/>
        <a:lstStyle/>
        <a:p>
          <a:endParaRPr lang="en-US"/>
        </a:p>
      </dgm:t>
    </dgm:pt>
    <dgm:pt modelId="{BCCA2B0B-1B8B-4EF7-964C-67B9BFF65045}">
      <dgm:prSet phldrT="[Text]" custT="1"/>
      <dgm:spPr/>
      <dgm:t>
        <a:bodyPr/>
        <a:lstStyle/>
        <a:p>
          <a:pPr algn="l"/>
          <a:r>
            <a:rPr lang="en-US" sz="1400" dirty="0"/>
            <a:t>Cytology labs. </a:t>
          </a:r>
        </a:p>
        <a:p>
          <a:pPr algn="l"/>
          <a:r>
            <a:rPr lang="en-US" sz="1400" dirty="0"/>
            <a:t>Cytologists.</a:t>
          </a:r>
        </a:p>
        <a:p>
          <a:pPr algn="l"/>
          <a:r>
            <a:rPr lang="en-US" sz="1400" dirty="0"/>
            <a:t>Cost effective HPV  DNA testing.</a:t>
          </a:r>
        </a:p>
        <a:p>
          <a:pPr algn="l"/>
          <a:r>
            <a:rPr lang="en-US" sz="1400" dirty="0"/>
            <a:t>Expertise to interpret VIA results</a:t>
          </a:r>
        </a:p>
      </dgm:t>
    </dgm:pt>
    <dgm:pt modelId="{145657F5-F180-4FBF-913A-19FF1F3640C2}" type="parTrans" cxnId="{0404227A-E55C-4676-AD16-997A0A001878}">
      <dgm:prSet/>
      <dgm:spPr/>
      <dgm:t>
        <a:bodyPr/>
        <a:lstStyle/>
        <a:p>
          <a:endParaRPr lang="en-US"/>
        </a:p>
      </dgm:t>
    </dgm:pt>
    <dgm:pt modelId="{081539B8-D013-463E-AD05-63F3C056732D}" type="sibTrans" cxnId="{0404227A-E55C-4676-AD16-997A0A001878}">
      <dgm:prSet/>
      <dgm:spPr/>
      <dgm:t>
        <a:bodyPr/>
        <a:lstStyle/>
        <a:p>
          <a:endParaRPr lang="en-US"/>
        </a:p>
      </dgm:t>
    </dgm:pt>
    <dgm:pt modelId="{288D56BC-A14C-410F-9AF3-3B6622519B92}">
      <dgm:prSet phldrT="[Text]" custT="1"/>
      <dgm:spPr/>
      <dgm:t>
        <a:bodyPr/>
        <a:lstStyle/>
        <a:p>
          <a:pPr algn="l"/>
          <a:r>
            <a:rPr lang="en-US" sz="1400" dirty="0"/>
            <a:t>Cost is the main barrier for implementing the best screening test.</a:t>
          </a:r>
        </a:p>
        <a:p>
          <a:pPr algn="l"/>
          <a:r>
            <a:rPr lang="en-US" sz="1400" dirty="0"/>
            <a:t>Vaccine which is available is not affordable to all.</a:t>
          </a:r>
        </a:p>
        <a:p>
          <a:pPr algn="l"/>
          <a:endParaRPr lang="en-US" sz="1600" dirty="0"/>
        </a:p>
      </dgm:t>
    </dgm:pt>
    <dgm:pt modelId="{AC7B0E92-484C-49BE-864C-70515BAFDE84}" type="parTrans" cxnId="{A1B8C4E6-688B-47B8-A711-7C89FE39D723}">
      <dgm:prSet/>
      <dgm:spPr/>
      <dgm:t>
        <a:bodyPr/>
        <a:lstStyle/>
        <a:p>
          <a:endParaRPr lang="en-US"/>
        </a:p>
      </dgm:t>
    </dgm:pt>
    <dgm:pt modelId="{80AD7C65-4438-490F-828A-ABD4C766C2CB}" type="sibTrans" cxnId="{A1B8C4E6-688B-47B8-A711-7C89FE39D723}">
      <dgm:prSet/>
      <dgm:spPr/>
      <dgm:t>
        <a:bodyPr/>
        <a:lstStyle/>
        <a:p>
          <a:endParaRPr lang="en-US"/>
        </a:p>
      </dgm:t>
    </dgm:pt>
    <dgm:pt modelId="{71A1976D-05DD-4B17-AACB-AA7D889533FF}" type="pres">
      <dgm:prSet presAssocID="{1A3D846A-0D73-4E88-A614-34B0E8047FED}" presName="Name0" presStyleCnt="0">
        <dgm:presLayoutVars>
          <dgm:dir/>
          <dgm:resizeHandles val="exact"/>
        </dgm:presLayoutVars>
      </dgm:prSet>
      <dgm:spPr/>
    </dgm:pt>
    <dgm:pt modelId="{A3751CA2-C9FF-419D-8833-5CB1AB5CF9A5}" type="pres">
      <dgm:prSet presAssocID="{1A3D846A-0D73-4E88-A614-34B0E8047FED}" presName="bkgdShp" presStyleLbl="alignAccFollowNode1" presStyleIdx="0" presStyleCnt="1"/>
      <dgm:spPr/>
    </dgm:pt>
    <dgm:pt modelId="{BBC231F5-5832-422C-A2E6-A27284E81BFF}" type="pres">
      <dgm:prSet presAssocID="{1A3D846A-0D73-4E88-A614-34B0E8047FED}" presName="linComp" presStyleCnt="0"/>
      <dgm:spPr/>
    </dgm:pt>
    <dgm:pt modelId="{0E849EB1-90B0-4C79-8287-5C84B512C8B1}" type="pres">
      <dgm:prSet presAssocID="{937D1720-B75B-4AA7-9486-78A73FC4FB05}" presName="compNode" presStyleCnt="0"/>
      <dgm:spPr/>
    </dgm:pt>
    <dgm:pt modelId="{F0F5E389-14A8-46F9-A2B7-426D0A9AA992}" type="pres">
      <dgm:prSet presAssocID="{937D1720-B75B-4AA7-9486-78A73FC4FB05}" presName="node" presStyleLbl="node1" presStyleIdx="0" presStyleCnt="3" custLinFactNeighborX="2553" custLinFactNeighborY="3409">
        <dgm:presLayoutVars>
          <dgm:bulletEnabled val="1"/>
        </dgm:presLayoutVars>
      </dgm:prSet>
      <dgm:spPr/>
    </dgm:pt>
    <dgm:pt modelId="{873ADA04-2355-4AA5-B370-CA4E57C3BDEA}" type="pres">
      <dgm:prSet presAssocID="{937D1720-B75B-4AA7-9486-78A73FC4FB05}" presName="invisiNode" presStyleLbl="node1" presStyleIdx="0" presStyleCnt="3"/>
      <dgm:spPr/>
    </dgm:pt>
    <dgm:pt modelId="{A249683C-531C-43CE-A059-E71C57301B41}" type="pres">
      <dgm:prSet presAssocID="{937D1720-B75B-4AA7-9486-78A73FC4FB05}" presName="imagNode" presStyleLbl="fgImgPlace1" presStyleIdx="0" presStyleCnt="3"/>
      <dgm:spPr/>
    </dgm:pt>
    <dgm:pt modelId="{7A6E8BF6-F3CE-425C-B79E-1B015183DEF9}" type="pres">
      <dgm:prSet presAssocID="{39F7B1C4-EA05-476C-A10A-BD5AC2D7D176}" presName="sibTrans" presStyleLbl="sibTrans2D1" presStyleIdx="0" presStyleCnt="0"/>
      <dgm:spPr/>
    </dgm:pt>
    <dgm:pt modelId="{0C7AE4D0-2AAB-40EE-A39E-6079229451DF}" type="pres">
      <dgm:prSet presAssocID="{BCCA2B0B-1B8B-4EF7-964C-67B9BFF65045}" presName="compNode" presStyleCnt="0"/>
      <dgm:spPr/>
    </dgm:pt>
    <dgm:pt modelId="{E904E35D-C176-4619-8CAF-1732F87130E6}" type="pres">
      <dgm:prSet presAssocID="{BCCA2B0B-1B8B-4EF7-964C-67B9BFF65045}" presName="node" presStyleLbl="node1" presStyleIdx="1" presStyleCnt="3">
        <dgm:presLayoutVars>
          <dgm:bulletEnabled val="1"/>
        </dgm:presLayoutVars>
      </dgm:prSet>
      <dgm:spPr/>
    </dgm:pt>
    <dgm:pt modelId="{31A202A0-5788-4A1C-94ED-C5B229FEFAF2}" type="pres">
      <dgm:prSet presAssocID="{BCCA2B0B-1B8B-4EF7-964C-67B9BFF65045}" presName="invisiNode" presStyleLbl="node1" presStyleIdx="1" presStyleCnt="3"/>
      <dgm:spPr/>
    </dgm:pt>
    <dgm:pt modelId="{B8E34D53-E2F3-4899-8FE9-E3BE982348BE}" type="pres">
      <dgm:prSet presAssocID="{BCCA2B0B-1B8B-4EF7-964C-67B9BFF65045}" presName="imagNode" presStyleLbl="fgImgPlace1" presStyleIdx="1" presStyleCnt="3"/>
      <dgm:spPr/>
    </dgm:pt>
    <dgm:pt modelId="{7421AF09-FE36-45E7-96B3-7E80A62B6BAC}" type="pres">
      <dgm:prSet presAssocID="{081539B8-D013-463E-AD05-63F3C056732D}" presName="sibTrans" presStyleLbl="sibTrans2D1" presStyleIdx="0" presStyleCnt="0"/>
      <dgm:spPr/>
    </dgm:pt>
    <dgm:pt modelId="{E37E5668-7E09-49AA-9344-5497B1C49A43}" type="pres">
      <dgm:prSet presAssocID="{288D56BC-A14C-410F-9AF3-3B6622519B92}" presName="compNode" presStyleCnt="0"/>
      <dgm:spPr/>
    </dgm:pt>
    <dgm:pt modelId="{23468A3B-77ED-44FF-906E-E8E64F2DFDF9}" type="pres">
      <dgm:prSet presAssocID="{288D56BC-A14C-410F-9AF3-3B6622519B92}" presName="node" presStyleLbl="node1" presStyleIdx="2" presStyleCnt="3">
        <dgm:presLayoutVars>
          <dgm:bulletEnabled val="1"/>
        </dgm:presLayoutVars>
      </dgm:prSet>
      <dgm:spPr/>
    </dgm:pt>
    <dgm:pt modelId="{CBE1258E-9812-4848-A724-817D3CAA07AA}" type="pres">
      <dgm:prSet presAssocID="{288D56BC-A14C-410F-9AF3-3B6622519B92}" presName="invisiNode" presStyleLbl="node1" presStyleIdx="2" presStyleCnt="3"/>
      <dgm:spPr/>
    </dgm:pt>
    <dgm:pt modelId="{57A74336-F609-4DC8-B8EC-4F378436DBC3}" type="pres">
      <dgm:prSet presAssocID="{288D56BC-A14C-410F-9AF3-3B6622519B92}" presName="imagNode" presStyleLbl="fgImgPlace1" presStyleIdx="2" presStyleCnt="3"/>
      <dgm:spPr/>
    </dgm:pt>
  </dgm:ptLst>
  <dgm:cxnLst>
    <dgm:cxn modelId="{9670B218-E120-458A-AAA5-1C597BB044A9}" type="presOf" srcId="{BCCA2B0B-1B8B-4EF7-964C-67B9BFF65045}" destId="{E904E35D-C176-4619-8CAF-1732F87130E6}" srcOrd="0" destOrd="0" presId="urn:microsoft.com/office/officeart/2005/8/layout/pList2"/>
    <dgm:cxn modelId="{42BDA340-15BF-4AED-947B-7377A8ECE5CB}" type="presOf" srcId="{288D56BC-A14C-410F-9AF3-3B6622519B92}" destId="{23468A3B-77ED-44FF-906E-E8E64F2DFDF9}" srcOrd="0" destOrd="0" presId="urn:microsoft.com/office/officeart/2005/8/layout/pList2"/>
    <dgm:cxn modelId="{0404227A-E55C-4676-AD16-997A0A001878}" srcId="{1A3D846A-0D73-4E88-A614-34B0E8047FED}" destId="{BCCA2B0B-1B8B-4EF7-964C-67B9BFF65045}" srcOrd="1" destOrd="0" parTransId="{145657F5-F180-4FBF-913A-19FF1F3640C2}" sibTransId="{081539B8-D013-463E-AD05-63F3C056732D}"/>
    <dgm:cxn modelId="{32AE0683-FCCE-44A2-97CE-9F1F261172A2}" type="presOf" srcId="{937D1720-B75B-4AA7-9486-78A73FC4FB05}" destId="{F0F5E389-14A8-46F9-A2B7-426D0A9AA992}" srcOrd="0" destOrd="0" presId="urn:microsoft.com/office/officeart/2005/8/layout/pList2"/>
    <dgm:cxn modelId="{B2121D98-0225-4CE5-BE1B-1AC2284431D7}" type="presOf" srcId="{39F7B1C4-EA05-476C-A10A-BD5AC2D7D176}" destId="{7A6E8BF6-F3CE-425C-B79E-1B015183DEF9}" srcOrd="0" destOrd="0" presId="urn:microsoft.com/office/officeart/2005/8/layout/pList2"/>
    <dgm:cxn modelId="{D4A9F3B6-E944-4E39-9CC1-FEDDD7D54B87}" type="presOf" srcId="{1A3D846A-0D73-4E88-A614-34B0E8047FED}" destId="{71A1976D-05DD-4B17-AACB-AA7D889533FF}" srcOrd="0" destOrd="0" presId="urn:microsoft.com/office/officeart/2005/8/layout/pList2"/>
    <dgm:cxn modelId="{6C1274B9-9D81-41C0-A027-6114ED9312B9}" type="presOf" srcId="{081539B8-D013-463E-AD05-63F3C056732D}" destId="{7421AF09-FE36-45E7-96B3-7E80A62B6BAC}" srcOrd="0" destOrd="0" presId="urn:microsoft.com/office/officeart/2005/8/layout/pList2"/>
    <dgm:cxn modelId="{688D29D2-B207-4FDA-86FA-43DA1FAC5803}" srcId="{1A3D846A-0D73-4E88-A614-34B0E8047FED}" destId="{937D1720-B75B-4AA7-9486-78A73FC4FB05}" srcOrd="0" destOrd="0" parTransId="{9F40C740-CF65-41B5-BB44-3B76F88B8DE2}" sibTransId="{39F7B1C4-EA05-476C-A10A-BD5AC2D7D176}"/>
    <dgm:cxn modelId="{A1B8C4E6-688B-47B8-A711-7C89FE39D723}" srcId="{1A3D846A-0D73-4E88-A614-34B0E8047FED}" destId="{288D56BC-A14C-410F-9AF3-3B6622519B92}" srcOrd="2" destOrd="0" parTransId="{AC7B0E92-484C-49BE-864C-70515BAFDE84}" sibTransId="{80AD7C65-4438-490F-828A-ABD4C766C2CB}"/>
    <dgm:cxn modelId="{21DDB78D-9B6E-4A5D-8B2E-9168624A8846}" type="presParOf" srcId="{71A1976D-05DD-4B17-AACB-AA7D889533FF}" destId="{A3751CA2-C9FF-419D-8833-5CB1AB5CF9A5}" srcOrd="0" destOrd="0" presId="urn:microsoft.com/office/officeart/2005/8/layout/pList2"/>
    <dgm:cxn modelId="{58D24741-FE1B-4DCB-81A8-7CF79B469685}" type="presParOf" srcId="{71A1976D-05DD-4B17-AACB-AA7D889533FF}" destId="{BBC231F5-5832-422C-A2E6-A27284E81BFF}" srcOrd="1" destOrd="0" presId="urn:microsoft.com/office/officeart/2005/8/layout/pList2"/>
    <dgm:cxn modelId="{E0D1C7A6-A543-4435-A646-A3C8A04D5338}" type="presParOf" srcId="{BBC231F5-5832-422C-A2E6-A27284E81BFF}" destId="{0E849EB1-90B0-4C79-8287-5C84B512C8B1}" srcOrd="0" destOrd="0" presId="urn:microsoft.com/office/officeart/2005/8/layout/pList2"/>
    <dgm:cxn modelId="{CAD5781C-7BBF-4AC4-9ECB-154C4200C296}" type="presParOf" srcId="{0E849EB1-90B0-4C79-8287-5C84B512C8B1}" destId="{F0F5E389-14A8-46F9-A2B7-426D0A9AA992}" srcOrd="0" destOrd="0" presId="urn:microsoft.com/office/officeart/2005/8/layout/pList2"/>
    <dgm:cxn modelId="{52664E20-C475-4949-98B3-995A9B23586F}" type="presParOf" srcId="{0E849EB1-90B0-4C79-8287-5C84B512C8B1}" destId="{873ADA04-2355-4AA5-B370-CA4E57C3BDEA}" srcOrd="1" destOrd="0" presId="urn:microsoft.com/office/officeart/2005/8/layout/pList2"/>
    <dgm:cxn modelId="{571DB141-4E32-477D-B50A-B4C959EB86E7}" type="presParOf" srcId="{0E849EB1-90B0-4C79-8287-5C84B512C8B1}" destId="{A249683C-531C-43CE-A059-E71C57301B41}" srcOrd="2" destOrd="0" presId="urn:microsoft.com/office/officeart/2005/8/layout/pList2"/>
    <dgm:cxn modelId="{D07AFD65-D56F-4F68-957A-2BB02134D6F2}" type="presParOf" srcId="{BBC231F5-5832-422C-A2E6-A27284E81BFF}" destId="{7A6E8BF6-F3CE-425C-B79E-1B015183DEF9}" srcOrd="1" destOrd="0" presId="urn:microsoft.com/office/officeart/2005/8/layout/pList2"/>
    <dgm:cxn modelId="{0831865D-B19A-49E3-95DB-742E34A37989}" type="presParOf" srcId="{BBC231F5-5832-422C-A2E6-A27284E81BFF}" destId="{0C7AE4D0-2AAB-40EE-A39E-6079229451DF}" srcOrd="2" destOrd="0" presId="urn:microsoft.com/office/officeart/2005/8/layout/pList2"/>
    <dgm:cxn modelId="{4F6EE683-0F7F-4098-9324-0164D583398B}" type="presParOf" srcId="{0C7AE4D0-2AAB-40EE-A39E-6079229451DF}" destId="{E904E35D-C176-4619-8CAF-1732F87130E6}" srcOrd="0" destOrd="0" presId="urn:microsoft.com/office/officeart/2005/8/layout/pList2"/>
    <dgm:cxn modelId="{EF78FEAB-EAD0-4FF7-8C1D-4CD29105FB1C}" type="presParOf" srcId="{0C7AE4D0-2AAB-40EE-A39E-6079229451DF}" destId="{31A202A0-5788-4A1C-94ED-C5B229FEFAF2}" srcOrd="1" destOrd="0" presId="urn:microsoft.com/office/officeart/2005/8/layout/pList2"/>
    <dgm:cxn modelId="{8A197EC0-5F6E-4A4C-AB24-5D3101397DA0}" type="presParOf" srcId="{0C7AE4D0-2AAB-40EE-A39E-6079229451DF}" destId="{B8E34D53-E2F3-4899-8FE9-E3BE982348BE}" srcOrd="2" destOrd="0" presId="urn:microsoft.com/office/officeart/2005/8/layout/pList2"/>
    <dgm:cxn modelId="{75246F8B-DFE9-44DC-AA5D-337416D4FB46}" type="presParOf" srcId="{BBC231F5-5832-422C-A2E6-A27284E81BFF}" destId="{7421AF09-FE36-45E7-96B3-7E80A62B6BAC}" srcOrd="3" destOrd="0" presId="urn:microsoft.com/office/officeart/2005/8/layout/pList2"/>
    <dgm:cxn modelId="{901697A2-7A39-43C1-8314-01B2339B73E8}" type="presParOf" srcId="{BBC231F5-5832-422C-A2E6-A27284E81BFF}" destId="{E37E5668-7E09-49AA-9344-5497B1C49A43}" srcOrd="4" destOrd="0" presId="urn:microsoft.com/office/officeart/2005/8/layout/pList2"/>
    <dgm:cxn modelId="{ABB5549D-0A57-4B32-9443-4B64A8999FD0}" type="presParOf" srcId="{E37E5668-7E09-49AA-9344-5497B1C49A43}" destId="{23468A3B-77ED-44FF-906E-E8E64F2DFDF9}" srcOrd="0" destOrd="0" presId="urn:microsoft.com/office/officeart/2005/8/layout/pList2"/>
    <dgm:cxn modelId="{B37BFA67-F9C0-4B1D-95B3-C7FEF0A9719B}" type="presParOf" srcId="{E37E5668-7E09-49AA-9344-5497B1C49A43}" destId="{CBE1258E-9812-4848-A724-817D3CAA07AA}" srcOrd="1" destOrd="0" presId="urn:microsoft.com/office/officeart/2005/8/layout/pList2"/>
    <dgm:cxn modelId="{E39152C1-39AF-473C-83A5-351D4362FBEC}" type="presParOf" srcId="{E37E5668-7E09-49AA-9344-5497B1C49A43}" destId="{57A74336-F609-4DC8-B8EC-4F378436DBC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6F062C-C6EF-49C8-AD88-362145AD28FD}" type="doc">
      <dgm:prSet loTypeId="urn:microsoft.com/office/officeart/2005/8/layout/chevron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721476F0-0F04-4D6A-89EF-0EF52F321700}">
      <dgm:prSet phldrT="[Text]"/>
      <dgm:spPr/>
      <dgm:t>
        <a:bodyPr/>
        <a:lstStyle/>
        <a:p>
          <a:r>
            <a:rPr lang="en-US" dirty="0"/>
            <a:t>GOVT</a:t>
          </a:r>
        </a:p>
      </dgm:t>
    </dgm:pt>
    <dgm:pt modelId="{7634B2A7-178C-4CAD-B8D2-8CC32F5942BF}" type="parTrans" cxnId="{641CB083-37A5-4912-B531-E7FD16823100}">
      <dgm:prSet/>
      <dgm:spPr/>
      <dgm:t>
        <a:bodyPr/>
        <a:lstStyle/>
        <a:p>
          <a:endParaRPr lang="en-US"/>
        </a:p>
      </dgm:t>
    </dgm:pt>
    <dgm:pt modelId="{1F4CB987-89DD-4173-89BB-468E53F48BA3}" type="sibTrans" cxnId="{641CB083-37A5-4912-B531-E7FD16823100}">
      <dgm:prSet/>
      <dgm:spPr/>
      <dgm:t>
        <a:bodyPr/>
        <a:lstStyle/>
        <a:p>
          <a:endParaRPr lang="en-US"/>
        </a:p>
      </dgm:t>
    </dgm:pt>
    <dgm:pt modelId="{2C6A2BFD-ED75-401D-AF2B-8E454B48BB01}">
      <dgm:prSet phldrT="[Text]" custT="1"/>
      <dgm:spPr/>
      <dgm:t>
        <a:bodyPr/>
        <a:lstStyle/>
        <a:p>
          <a:r>
            <a:rPr lang="en-US" sz="1200" dirty="0"/>
            <a:t>NCD project includes cervical cancer screening by VIA.</a:t>
          </a:r>
        </a:p>
      </dgm:t>
    </dgm:pt>
    <dgm:pt modelId="{61D0910C-9F46-41AD-A39A-0AFD9B85187E}" type="parTrans" cxnId="{2745E812-D696-4427-B44C-611375F04F39}">
      <dgm:prSet/>
      <dgm:spPr/>
      <dgm:t>
        <a:bodyPr/>
        <a:lstStyle/>
        <a:p>
          <a:endParaRPr lang="en-US"/>
        </a:p>
      </dgm:t>
    </dgm:pt>
    <dgm:pt modelId="{ED041E90-7BEC-4993-BF38-1321D85B29BD}" type="sibTrans" cxnId="{2745E812-D696-4427-B44C-611375F04F39}">
      <dgm:prSet/>
      <dgm:spPr/>
      <dgm:t>
        <a:bodyPr/>
        <a:lstStyle/>
        <a:p>
          <a:endParaRPr lang="en-US"/>
        </a:p>
      </dgm:t>
    </dgm:pt>
    <dgm:pt modelId="{0A58300B-9B48-46C2-BC55-6EAF43AFF0BA}">
      <dgm:prSet phldrT="[Text]" custT="1"/>
      <dgm:spPr/>
      <dgm:t>
        <a:bodyPr/>
        <a:lstStyle/>
        <a:p>
          <a:r>
            <a:rPr lang="en-US" sz="1200" dirty="0"/>
            <a:t>Except in a very few states, it is not implemented successfully.</a:t>
          </a:r>
        </a:p>
      </dgm:t>
    </dgm:pt>
    <dgm:pt modelId="{6A5DC9C3-AD20-49C5-8C61-89EE8B8A04CA}" type="parTrans" cxnId="{181260A4-F2E0-4B3F-B473-1D410191EEEC}">
      <dgm:prSet/>
      <dgm:spPr/>
      <dgm:t>
        <a:bodyPr/>
        <a:lstStyle/>
        <a:p>
          <a:endParaRPr lang="en-US"/>
        </a:p>
      </dgm:t>
    </dgm:pt>
    <dgm:pt modelId="{36E5D977-3181-4DF8-ACED-3B7FB5671F0A}" type="sibTrans" cxnId="{181260A4-F2E0-4B3F-B473-1D410191EEEC}">
      <dgm:prSet/>
      <dgm:spPr/>
      <dgm:t>
        <a:bodyPr/>
        <a:lstStyle/>
        <a:p>
          <a:endParaRPr lang="en-US"/>
        </a:p>
      </dgm:t>
    </dgm:pt>
    <dgm:pt modelId="{D115096A-F3D9-413D-8A63-51212E672052}">
      <dgm:prSet phldrT="[Text]"/>
      <dgm:spPr/>
      <dgm:t>
        <a:bodyPr/>
        <a:lstStyle/>
        <a:p>
          <a:r>
            <a:rPr lang="en-US" dirty="0"/>
            <a:t>Professional bodies</a:t>
          </a:r>
        </a:p>
      </dgm:t>
    </dgm:pt>
    <dgm:pt modelId="{499C89E6-EF63-4489-ABC0-7C981CF23706}" type="parTrans" cxnId="{F2D02F44-DAF6-4C2D-8967-500F6AF6B222}">
      <dgm:prSet/>
      <dgm:spPr/>
      <dgm:t>
        <a:bodyPr/>
        <a:lstStyle/>
        <a:p>
          <a:endParaRPr lang="en-US"/>
        </a:p>
      </dgm:t>
    </dgm:pt>
    <dgm:pt modelId="{6A9DA361-657A-4549-B7A4-6E44F30B7BAB}" type="sibTrans" cxnId="{F2D02F44-DAF6-4C2D-8967-500F6AF6B222}">
      <dgm:prSet/>
      <dgm:spPr/>
      <dgm:t>
        <a:bodyPr/>
        <a:lstStyle/>
        <a:p>
          <a:endParaRPr lang="en-US"/>
        </a:p>
      </dgm:t>
    </dgm:pt>
    <dgm:pt modelId="{7CA985DB-76BE-4879-9C9E-D00A126B5E1E}">
      <dgm:prSet phldrT="[Text]" custT="1"/>
      <dgm:spPr/>
      <dgm:t>
        <a:bodyPr/>
        <a:lstStyle/>
        <a:p>
          <a:r>
            <a:rPr lang="en-US" sz="1200" dirty="0"/>
            <a:t>Lease importance is given.</a:t>
          </a:r>
        </a:p>
      </dgm:t>
    </dgm:pt>
    <dgm:pt modelId="{B98471A4-74C5-450F-9448-7D346BD3F0AC}" type="parTrans" cxnId="{2903CB1F-0A4A-4F17-BA77-D413B2BF6AD4}">
      <dgm:prSet/>
      <dgm:spPr/>
      <dgm:t>
        <a:bodyPr/>
        <a:lstStyle/>
        <a:p>
          <a:endParaRPr lang="en-US"/>
        </a:p>
      </dgm:t>
    </dgm:pt>
    <dgm:pt modelId="{A3CC146D-886B-4A3F-8432-AC28DE29BECE}" type="sibTrans" cxnId="{2903CB1F-0A4A-4F17-BA77-D413B2BF6AD4}">
      <dgm:prSet/>
      <dgm:spPr/>
      <dgm:t>
        <a:bodyPr/>
        <a:lstStyle/>
        <a:p>
          <a:endParaRPr lang="en-US"/>
        </a:p>
      </dgm:t>
    </dgm:pt>
    <dgm:pt modelId="{F067288D-CA14-4F49-9A0C-3C49DB5AB3CA}">
      <dgm:prSet phldrT="[Text]"/>
      <dgm:spPr/>
      <dgm:t>
        <a:bodyPr/>
        <a:lstStyle/>
        <a:p>
          <a:r>
            <a:rPr lang="en-US" dirty="0"/>
            <a:t>Public</a:t>
          </a:r>
        </a:p>
      </dgm:t>
    </dgm:pt>
    <dgm:pt modelId="{6091AA8D-54C3-4255-9489-0EB832E963A0}" type="parTrans" cxnId="{BE8D6E83-E641-4626-B74A-ACEBD4DB76DC}">
      <dgm:prSet/>
      <dgm:spPr/>
      <dgm:t>
        <a:bodyPr/>
        <a:lstStyle/>
        <a:p>
          <a:endParaRPr lang="en-US"/>
        </a:p>
      </dgm:t>
    </dgm:pt>
    <dgm:pt modelId="{81D51CC5-B8AD-4A1F-AE30-B0ED70093B6C}" type="sibTrans" cxnId="{BE8D6E83-E641-4626-B74A-ACEBD4DB76DC}">
      <dgm:prSet/>
      <dgm:spPr/>
      <dgm:t>
        <a:bodyPr/>
        <a:lstStyle/>
        <a:p>
          <a:endParaRPr lang="en-US"/>
        </a:p>
      </dgm:t>
    </dgm:pt>
    <dgm:pt modelId="{0D5BA513-D980-4694-83FA-09B2FEEEBC7D}">
      <dgm:prSet phldrT="[Text]" custT="1"/>
      <dgm:spPr/>
      <dgm:t>
        <a:bodyPr/>
        <a:lstStyle/>
        <a:p>
          <a:r>
            <a:rPr lang="en-US" sz="1200" dirty="0"/>
            <a:t>Very poor awareness.</a:t>
          </a:r>
        </a:p>
      </dgm:t>
    </dgm:pt>
    <dgm:pt modelId="{55F3F130-E418-4C6C-A253-9D477356DCB0}" type="parTrans" cxnId="{F4A1F950-C2E6-423B-A719-774FACA78458}">
      <dgm:prSet/>
      <dgm:spPr/>
      <dgm:t>
        <a:bodyPr/>
        <a:lstStyle/>
        <a:p>
          <a:endParaRPr lang="en-US"/>
        </a:p>
      </dgm:t>
    </dgm:pt>
    <dgm:pt modelId="{F854BCC0-3370-43EF-8A69-F0AC3A64F43E}" type="sibTrans" cxnId="{F4A1F950-C2E6-423B-A719-774FACA78458}">
      <dgm:prSet/>
      <dgm:spPr/>
      <dgm:t>
        <a:bodyPr/>
        <a:lstStyle/>
        <a:p>
          <a:endParaRPr lang="en-US"/>
        </a:p>
      </dgm:t>
    </dgm:pt>
    <dgm:pt modelId="{470C9EF8-DE8B-4406-89EA-CE9C246159A9}">
      <dgm:prSet phldrT="[Text]" phldr="1"/>
      <dgm:spPr/>
      <dgm:t>
        <a:bodyPr/>
        <a:lstStyle/>
        <a:p>
          <a:endParaRPr lang="en-US" sz="900" dirty="0"/>
        </a:p>
      </dgm:t>
    </dgm:pt>
    <dgm:pt modelId="{F13FBC50-A96F-4068-BD4C-3F091297ED7C}" type="parTrans" cxnId="{F78D5281-331F-4F2A-B849-39CE9DF8FB35}">
      <dgm:prSet/>
      <dgm:spPr/>
      <dgm:t>
        <a:bodyPr/>
        <a:lstStyle/>
        <a:p>
          <a:endParaRPr lang="en-US"/>
        </a:p>
      </dgm:t>
    </dgm:pt>
    <dgm:pt modelId="{E8C1B87D-BC7E-4C7D-9558-71F60F60EE6E}" type="sibTrans" cxnId="{F78D5281-331F-4F2A-B849-39CE9DF8FB35}">
      <dgm:prSet/>
      <dgm:spPr/>
      <dgm:t>
        <a:bodyPr/>
        <a:lstStyle/>
        <a:p>
          <a:endParaRPr lang="en-US"/>
        </a:p>
      </dgm:t>
    </dgm:pt>
    <dgm:pt modelId="{5EB696D0-DBEA-4F86-B579-629A80AEAF40}">
      <dgm:prSet phldrT="[Text]" custT="1"/>
      <dgm:spPr/>
      <dgm:t>
        <a:bodyPr/>
        <a:lstStyle/>
        <a:p>
          <a:r>
            <a:rPr lang="en-US" sz="1200" dirty="0"/>
            <a:t>Awareness among professionals is not adequate.</a:t>
          </a:r>
        </a:p>
      </dgm:t>
    </dgm:pt>
    <dgm:pt modelId="{9252C641-6AEC-45E7-827C-AD597C7AEF97}" type="parTrans" cxnId="{4ED0110F-74E6-4FF2-989F-D8F232A07B96}">
      <dgm:prSet/>
      <dgm:spPr/>
      <dgm:t>
        <a:bodyPr/>
        <a:lstStyle/>
        <a:p>
          <a:endParaRPr lang="en-US"/>
        </a:p>
      </dgm:t>
    </dgm:pt>
    <dgm:pt modelId="{E59DA048-92B4-4BDC-85EB-761C08EF3D96}" type="sibTrans" cxnId="{4ED0110F-74E6-4FF2-989F-D8F232A07B96}">
      <dgm:prSet/>
      <dgm:spPr/>
      <dgm:t>
        <a:bodyPr/>
        <a:lstStyle/>
        <a:p>
          <a:endParaRPr lang="en-US"/>
        </a:p>
      </dgm:t>
    </dgm:pt>
    <dgm:pt modelId="{EA8A5B15-7ED7-479B-9FEE-F5938CC899AE}">
      <dgm:prSet phldrT="[Text]" custT="1"/>
      <dgm:spPr/>
      <dgm:t>
        <a:bodyPr/>
        <a:lstStyle/>
        <a:p>
          <a:r>
            <a:rPr lang="en-US" sz="1200" dirty="0"/>
            <a:t>Involvement is lacking.</a:t>
          </a:r>
        </a:p>
      </dgm:t>
    </dgm:pt>
    <dgm:pt modelId="{DDFA4402-76C4-448B-8D6E-B39F860F97EF}" type="parTrans" cxnId="{762AECD4-A210-4E72-BB83-A7EEB031744D}">
      <dgm:prSet/>
      <dgm:spPr/>
      <dgm:t>
        <a:bodyPr/>
        <a:lstStyle/>
        <a:p>
          <a:endParaRPr lang="en-US"/>
        </a:p>
      </dgm:t>
    </dgm:pt>
    <dgm:pt modelId="{9405BC9A-D4E5-4098-BB99-617261777074}" type="sibTrans" cxnId="{762AECD4-A210-4E72-BB83-A7EEB031744D}">
      <dgm:prSet/>
      <dgm:spPr/>
      <dgm:t>
        <a:bodyPr/>
        <a:lstStyle/>
        <a:p>
          <a:endParaRPr lang="en-US"/>
        </a:p>
      </dgm:t>
    </dgm:pt>
    <dgm:pt modelId="{1E9553F5-9F30-45C4-9993-09B466A2E833}">
      <dgm:prSet phldrT="[Text]"/>
      <dgm:spPr/>
      <dgm:t>
        <a:bodyPr/>
        <a:lstStyle/>
        <a:p>
          <a:endParaRPr lang="en-US" sz="900" dirty="0"/>
        </a:p>
      </dgm:t>
    </dgm:pt>
    <dgm:pt modelId="{303BD411-E49D-499A-A3B7-EC771AED9E0D}" type="parTrans" cxnId="{2ABF21FD-6911-42F7-B0FD-FC45D489FD4A}">
      <dgm:prSet/>
      <dgm:spPr/>
      <dgm:t>
        <a:bodyPr/>
        <a:lstStyle/>
        <a:p>
          <a:endParaRPr lang="en-US"/>
        </a:p>
      </dgm:t>
    </dgm:pt>
    <dgm:pt modelId="{C4B3B06F-7D27-45DE-91CA-D8B53779E989}" type="sibTrans" cxnId="{2ABF21FD-6911-42F7-B0FD-FC45D489FD4A}">
      <dgm:prSet/>
      <dgm:spPr/>
      <dgm:t>
        <a:bodyPr/>
        <a:lstStyle/>
        <a:p>
          <a:endParaRPr lang="en-US"/>
        </a:p>
      </dgm:t>
    </dgm:pt>
    <dgm:pt modelId="{5B502029-0782-47EA-B4B2-077D2051F680}">
      <dgm:prSet phldrT="[Text]" custT="1"/>
      <dgm:spPr/>
      <dgm:t>
        <a:bodyPr/>
        <a:lstStyle/>
        <a:p>
          <a:r>
            <a:rPr lang="en-US" sz="1200" dirty="0"/>
            <a:t>Concept of prevention &amp; early diagnosis is far from reality.</a:t>
          </a:r>
        </a:p>
      </dgm:t>
    </dgm:pt>
    <dgm:pt modelId="{E2F6E469-DBCF-4916-8033-8B6A2CBACD3E}" type="parTrans" cxnId="{501B7329-EBD7-447F-883A-39E26B883EBB}">
      <dgm:prSet/>
      <dgm:spPr/>
      <dgm:t>
        <a:bodyPr/>
        <a:lstStyle/>
        <a:p>
          <a:endParaRPr lang="en-US"/>
        </a:p>
      </dgm:t>
    </dgm:pt>
    <dgm:pt modelId="{EF85182B-0BF0-4949-85AE-F9C07A47B700}" type="sibTrans" cxnId="{501B7329-EBD7-447F-883A-39E26B883EBB}">
      <dgm:prSet/>
      <dgm:spPr/>
      <dgm:t>
        <a:bodyPr/>
        <a:lstStyle/>
        <a:p>
          <a:endParaRPr lang="en-US"/>
        </a:p>
      </dgm:t>
    </dgm:pt>
    <dgm:pt modelId="{7FCA90A1-4511-4675-87A2-E47945F0A4BD}">
      <dgm:prSet phldrT="[Text]" custT="1"/>
      <dgm:spPr/>
      <dgm:t>
        <a:bodyPr/>
        <a:lstStyle/>
        <a:p>
          <a:r>
            <a:rPr lang="en-US" sz="1200" dirty="0"/>
            <a:t>Financial constraints.</a:t>
          </a:r>
        </a:p>
      </dgm:t>
    </dgm:pt>
    <dgm:pt modelId="{357353BA-F2FE-4E3C-9490-B518D3DE9496}" type="parTrans" cxnId="{261F58AE-EEC9-4FB0-AAA7-BD2604A92FDE}">
      <dgm:prSet/>
      <dgm:spPr/>
      <dgm:t>
        <a:bodyPr/>
        <a:lstStyle/>
        <a:p>
          <a:endParaRPr lang="en-US"/>
        </a:p>
      </dgm:t>
    </dgm:pt>
    <dgm:pt modelId="{4E5B2FF8-6EC6-4E3C-BA88-ABF6D57DA918}" type="sibTrans" cxnId="{261F58AE-EEC9-4FB0-AAA7-BD2604A92FDE}">
      <dgm:prSet/>
      <dgm:spPr/>
      <dgm:t>
        <a:bodyPr/>
        <a:lstStyle/>
        <a:p>
          <a:endParaRPr lang="en-US"/>
        </a:p>
      </dgm:t>
    </dgm:pt>
    <dgm:pt modelId="{69708797-7027-43C9-BCD8-8988A41AC144}">
      <dgm:prSet phldrT="[Text]" custT="1"/>
      <dgm:spPr/>
      <dgm:t>
        <a:bodyPr/>
        <a:lstStyle/>
        <a:p>
          <a:r>
            <a:rPr lang="en-US" sz="1200" dirty="0"/>
            <a:t>Fear of cancer diagnosis.</a:t>
          </a:r>
        </a:p>
      </dgm:t>
    </dgm:pt>
    <dgm:pt modelId="{888E0ABF-A2E3-4D47-92C4-9CC5F173C35D}" type="parTrans" cxnId="{28D808D5-14EC-461C-B393-9F5F479966CE}">
      <dgm:prSet/>
      <dgm:spPr/>
      <dgm:t>
        <a:bodyPr/>
        <a:lstStyle/>
        <a:p>
          <a:endParaRPr lang="en-US"/>
        </a:p>
      </dgm:t>
    </dgm:pt>
    <dgm:pt modelId="{D266D2B2-7659-42DA-BF9A-38623E95A667}" type="sibTrans" cxnId="{28D808D5-14EC-461C-B393-9F5F479966CE}">
      <dgm:prSet/>
      <dgm:spPr/>
      <dgm:t>
        <a:bodyPr/>
        <a:lstStyle/>
        <a:p>
          <a:endParaRPr lang="en-US"/>
        </a:p>
      </dgm:t>
    </dgm:pt>
    <dgm:pt modelId="{2D55B498-A416-4868-9D43-803A55C42673}">
      <dgm:prSet phldrT="[Text]" custT="1"/>
      <dgm:spPr/>
      <dgm:t>
        <a:bodyPr/>
        <a:lstStyle/>
        <a:p>
          <a:r>
            <a:rPr lang="en-US" sz="1200" dirty="0"/>
            <a:t>Govt. is not serious about strict implementation.</a:t>
          </a:r>
        </a:p>
      </dgm:t>
    </dgm:pt>
    <dgm:pt modelId="{E0AD097D-E4CF-4BD2-9CC7-D14CBD36C531}" type="parTrans" cxnId="{E70C23B9-7803-467C-9EA3-A905ABC403FE}">
      <dgm:prSet/>
      <dgm:spPr/>
      <dgm:t>
        <a:bodyPr/>
        <a:lstStyle/>
        <a:p>
          <a:endParaRPr lang="en-US"/>
        </a:p>
      </dgm:t>
    </dgm:pt>
    <dgm:pt modelId="{404284CB-545C-49E4-A903-AD3036B0BCF1}" type="sibTrans" cxnId="{E70C23B9-7803-467C-9EA3-A905ABC403FE}">
      <dgm:prSet/>
      <dgm:spPr/>
      <dgm:t>
        <a:bodyPr/>
        <a:lstStyle/>
        <a:p>
          <a:endParaRPr lang="en-US"/>
        </a:p>
      </dgm:t>
    </dgm:pt>
    <dgm:pt modelId="{8E89E27D-A835-4AD1-8C50-62C7D236FFA1}">
      <dgm:prSet phldrT="[Text]" custT="1"/>
      <dgm:spPr/>
      <dgm:t>
        <a:bodyPr/>
        <a:lstStyle/>
        <a:p>
          <a:endParaRPr lang="en-US" sz="1200" dirty="0"/>
        </a:p>
      </dgm:t>
    </dgm:pt>
    <dgm:pt modelId="{0FFFE1C8-91A7-4F08-A297-9C7C06929437}" type="parTrans" cxnId="{E4510821-F001-465E-922A-F026AB06A8C4}">
      <dgm:prSet/>
      <dgm:spPr/>
      <dgm:t>
        <a:bodyPr/>
        <a:lstStyle/>
        <a:p>
          <a:endParaRPr lang="en-US"/>
        </a:p>
      </dgm:t>
    </dgm:pt>
    <dgm:pt modelId="{6892D657-B583-46B5-8E43-6CFA104C1898}" type="sibTrans" cxnId="{E4510821-F001-465E-922A-F026AB06A8C4}">
      <dgm:prSet/>
      <dgm:spPr/>
      <dgm:t>
        <a:bodyPr/>
        <a:lstStyle/>
        <a:p>
          <a:endParaRPr lang="en-US"/>
        </a:p>
      </dgm:t>
    </dgm:pt>
    <dgm:pt modelId="{6A8701B6-CCD4-436F-82A1-235DBB582BAB}">
      <dgm:prSet phldrT="[Text]" phldr="1" custT="1"/>
      <dgm:spPr/>
      <dgm:t>
        <a:bodyPr/>
        <a:lstStyle/>
        <a:p>
          <a:endParaRPr lang="en-US" sz="1200" dirty="0"/>
        </a:p>
      </dgm:t>
    </dgm:pt>
    <dgm:pt modelId="{06DDD653-9F4A-4515-A507-AE48DBB59BD6}" type="sibTrans" cxnId="{2594A38C-3616-4E66-AC86-8E69D7D52CF9}">
      <dgm:prSet/>
      <dgm:spPr/>
      <dgm:t>
        <a:bodyPr/>
        <a:lstStyle/>
        <a:p>
          <a:endParaRPr lang="en-US"/>
        </a:p>
      </dgm:t>
    </dgm:pt>
    <dgm:pt modelId="{9A4A8406-725F-40CC-ABBB-7DDB3844ACFA}" type="parTrans" cxnId="{2594A38C-3616-4E66-AC86-8E69D7D52CF9}">
      <dgm:prSet/>
      <dgm:spPr/>
      <dgm:t>
        <a:bodyPr/>
        <a:lstStyle/>
        <a:p>
          <a:endParaRPr lang="en-US"/>
        </a:p>
      </dgm:t>
    </dgm:pt>
    <dgm:pt modelId="{0E3F729C-A499-4232-A9EB-17DF6AF3AC17}" type="pres">
      <dgm:prSet presAssocID="{2B6F062C-C6EF-49C8-AD88-362145AD28FD}" presName="linearFlow" presStyleCnt="0">
        <dgm:presLayoutVars>
          <dgm:dir/>
          <dgm:animLvl val="lvl"/>
          <dgm:resizeHandles val="exact"/>
        </dgm:presLayoutVars>
      </dgm:prSet>
      <dgm:spPr/>
    </dgm:pt>
    <dgm:pt modelId="{66372494-07AB-4D2A-9CD2-D368573C9A3E}" type="pres">
      <dgm:prSet presAssocID="{721476F0-0F04-4D6A-89EF-0EF52F321700}" presName="composite" presStyleCnt="0"/>
      <dgm:spPr/>
    </dgm:pt>
    <dgm:pt modelId="{198EA23A-2E52-4CC0-BADD-A966D903F5BC}" type="pres">
      <dgm:prSet presAssocID="{721476F0-0F04-4D6A-89EF-0EF52F32170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04C834E-D85C-4E15-A2FD-0E388A7E29B0}" type="pres">
      <dgm:prSet presAssocID="{721476F0-0F04-4D6A-89EF-0EF52F321700}" presName="descendantText" presStyleLbl="alignAcc1" presStyleIdx="0" presStyleCnt="3" custLinFactNeighborX="549" custLinFactNeighborY="-122">
        <dgm:presLayoutVars>
          <dgm:bulletEnabled val="1"/>
        </dgm:presLayoutVars>
      </dgm:prSet>
      <dgm:spPr/>
    </dgm:pt>
    <dgm:pt modelId="{714ED4C0-6439-451A-9A67-EA6D7D28CA81}" type="pres">
      <dgm:prSet presAssocID="{1F4CB987-89DD-4173-89BB-468E53F48BA3}" presName="sp" presStyleCnt="0"/>
      <dgm:spPr/>
    </dgm:pt>
    <dgm:pt modelId="{5B9A3840-E116-4793-9825-60E30488973B}" type="pres">
      <dgm:prSet presAssocID="{D115096A-F3D9-413D-8A63-51212E672052}" presName="composite" presStyleCnt="0"/>
      <dgm:spPr/>
    </dgm:pt>
    <dgm:pt modelId="{A48D195F-CE7E-49CC-B56A-BEAAF0DD1F14}" type="pres">
      <dgm:prSet presAssocID="{D115096A-F3D9-413D-8A63-51212E67205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5B5B237-39A8-4465-87E0-77EC8D7B92D3}" type="pres">
      <dgm:prSet presAssocID="{D115096A-F3D9-413D-8A63-51212E672052}" presName="descendantText" presStyleLbl="alignAcc1" presStyleIdx="1" presStyleCnt="3">
        <dgm:presLayoutVars>
          <dgm:bulletEnabled val="1"/>
        </dgm:presLayoutVars>
      </dgm:prSet>
      <dgm:spPr/>
    </dgm:pt>
    <dgm:pt modelId="{8670558A-055D-4470-B441-498BF480B9C1}" type="pres">
      <dgm:prSet presAssocID="{6A9DA361-657A-4549-B7A4-6E44F30B7BAB}" presName="sp" presStyleCnt="0"/>
      <dgm:spPr/>
    </dgm:pt>
    <dgm:pt modelId="{01EE3E53-66B7-42E7-A10D-8096E0C92BFE}" type="pres">
      <dgm:prSet presAssocID="{F067288D-CA14-4F49-9A0C-3C49DB5AB3CA}" presName="composite" presStyleCnt="0"/>
      <dgm:spPr/>
    </dgm:pt>
    <dgm:pt modelId="{9F055ED2-C650-49E6-AD4E-A0A3331AF8F1}" type="pres">
      <dgm:prSet presAssocID="{F067288D-CA14-4F49-9A0C-3C49DB5AB3C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C8D03B5-3142-4A3D-B0E4-6D5F179DE3D4}" type="pres">
      <dgm:prSet presAssocID="{F067288D-CA14-4F49-9A0C-3C49DB5AB3C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ED0110F-74E6-4FF2-989F-D8F232A07B96}" srcId="{D115096A-F3D9-413D-8A63-51212E672052}" destId="{5EB696D0-DBEA-4F86-B579-629A80AEAF40}" srcOrd="1" destOrd="0" parTransId="{9252C641-6AEC-45E7-827C-AD597C7AEF97}" sibTransId="{E59DA048-92B4-4BDC-85EB-761C08EF3D96}"/>
    <dgm:cxn modelId="{2745E812-D696-4427-B44C-611375F04F39}" srcId="{721476F0-0F04-4D6A-89EF-0EF52F321700}" destId="{2C6A2BFD-ED75-401D-AF2B-8E454B48BB01}" srcOrd="0" destOrd="0" parTransId="{61D0910C-9F46-41AD-A39A-0AFD9B85187E}" sibTransId="{ED041E90-7BEC-4993-BF38-1321D85B29BD}"/>
    <dgm:cxn modelId="{90AEF31E-A1C9-49B0-9F78-F5EC0D8BB2B8}" type="presOf" srcId="{470C9EF8-DE8B-4406-89EA-CE9C246159A9}" destId="{8C8D03B5-3142-4A3D-B0E4-6D5F179DE3D4}" srcOrd="0" destOrd="6" presId="urn:microsoft.com/office/officeart/2005/8/layout/chevron2"/>
    <dgm:cxn modelId="{2903CB1F-0A4A-4F17-BA77-D413B2BF6AD4}" srcId="{D115096A-F3D9-413D-8A63-51212E672052}" destId="{7CA985DB-76BE-4879-9C9E-D00A126B5E1E}" srcOrd="0" destOrd="0" parTransId="{B98471A4-74C5-450F-9448-7D346BD3F0AC}" sibTransId="{A3CC146D-886B-4A3F-8432-AC28DE29BECE}"/>
    <dgm:cxn modelId="{E4510821-F001-465E-922A-F026AB06A8C4}" srcId="{F067288D-CA14-4F49-9A0C-3C49DB5AB3CA}" destId="{8E89E27D-A835-4AD1-8C50-62C7D236FFA1}" srcOrd="0" destOrd="0" parTransId="{0FFFE1C8-91A7-4F08-A297-9C7C06929437}" sibTransId="{6892D657-B583-46B5-8E43-6CFA104C1898}"/>
    <dgm:cxn modelId="{08171B24-0168-4293-A065-B9D454D5C02D}" type="presOf" srcId="{0D5BA513-D980-4694-83FA-09B2FEEEBC7D}" destId="{8C8D03B5-3142-4A3D-B0E4-6D5F179DE3D4}" srcOrd="0" destOrd="1" presId="urn:microsoft.com/office/officeart/2005/8/layout/chevron2"/>
    <dgm:cxn modelId="{501B7329-EBD7-447F-883A-39E26B883EBB}" srcId="{F067288D-CA14-4F49-9A0C-3C49DB5AB3CA}" destId="{5B502029-0782-47EA-B4B2-077D2051F680}" srcOrd="2" destOrd="0" parTransId="{E2F6E469-DBCF-4916-8033-8B6A2CBACD3E}" sibTransId="{EF85182B-0BF0-4949-85AE-F9C07A47B700}"/>
    <dgm:cxn modelId="{976BBF3D-ACD1-42A8-98F7-D22505489EC2}" type="presOf" srcId="{0A58300B-9B48-46C2-BC55-6EAF43AFF0BA}" destId="{A04C834E-D85C-4E15-A2FD-0E388A7E29B0}" srcOrd="0" destOrd="1" presId="urn:microsoft.com/office/officeart/2005/8/layout/chevron2"/>
    <dgm:cxn modelId="{38815A5C-4646-49FE-921D-D0E22CBFAECE}" type="presOf" srcId="{D115096A-F3D9-413D-8A63-51212E672052}" destId="{A48D195F-CE7E-49CC-B56A-BEAAF0DD1F14}" srcOrd="0" destOrd="0" presId="urn:microsoft.com/office/officeart/2005/8/layout/chevron2"/>
    <dgm:cxn modelId="{D5B2E963-BEEC-4965-80E8-351F50D6E212}" type="presOf" srcId="{EA8A5B15-7ED7-479B-9FEE-F5938CC899AE}" destId="{65B5B237-39A8-4465-87E0-77EC8D7B92D3}" srcOrd="0" destOrd="2" presId="urn:microsoft.com/office/officeart/2005/8/layout/chevron2"/>
    <dgm:cxn modelId="{F2D02F44-DAF6-4C2D-8967-500F6AF6B222}" srcId="{2B6F062C-C6EF-49C8-AD88-362145AD28FD}" destId="{D115096A-F3D9-413D-8A63-51212E672052}" srcOrd="1" destOrd="0" parTransId="{499C89E6-EF63-4489-ABC0-7C981CF23706}" sibTransId="{6A9DA361-657A-4549-B7A4-6E44F30B7BAB}"/>
    <dgm:cxn modelId="{280EBF49-A7BB-453D-9B44-31821AF1D5A9}" type="presOf" srcId="{2C6A2BFD-ED75-401D-AF2B-8E454B48BB01}" destId="{A04C834E-D85C-4E15-A2FD-0E388A7E29B0}" srcOrd="0" destOrd="0" presId="urn:microsoft.com/office/officeart/2005/8/layout/chevron2"/>
    <dgm:cxn modelId="{9CC10F6C-061A-4B16-91CE-77B95A8619B2}" type="presOf" srcId="{F067288D-CA14-4F49-9A0C-3C49DB5AB3CA}" destId="{9F055ED2-C650-49E6-AD4E-A0A3331AF8F1}" srcOrd="0" destOrd="0" presId="urn:microsoft.com/office/officeart/2005/8/layout/chevron2"/>
    <dgm:cxn modelId="{361A734C-8352-4FC8-A374-12F17A8AF155}" type="presOf" srcId="{69708797-7027-43C9-BCD8-8988A41AC144}" destId="{8C8D03B5-3142-4A3D-B0E4-6D5F179DE3D4}" srcOrd="0" destOrd="4" presId="urn:microsoft.com/office/officeart/2005/8/layout/chevron2"/>
    <dgm:cxn modelId="{1E8EB64D-9D8F-4910-BC85-2E6355048D9B}" type="presOf" srcId="{5B502029-0782-47EA-B4B2-077D2051F680}" destId="{8C8D03B5-3142-4A3D-B0E4-6D5F179DE3D4}" srcOrd="0" destOrd="2" presId="urn:microsoft.com/office/officeart/2005/8/layout/chevron2"/>
    <dgm:cxn modelId="{F4A1F950-C2E6-423B-A719-774FACA78458}" srcId="{F067288D-CA14-4F49-9A0C-3C49DB5AB3CA}" destId="{0D5BA513-D980-4694-83FA-09B2FEEEBC7D}" srcOrd="1" destOrd="0" parTransId="{55F3F130-E418-4C6C-A253-9D477356DCB0}" sibTransId="{F854BCC0-3370-43EF-8A69-F0AC3A64F43E}"/>
    <dgm:cxn modelId="{A6437877-87EF-4412-B8B3-F09ACF3DEBD0}" type="presOf" srcId="{7CA985DB-76BE-4879-9C9E-D00A126B5E1E}" destId="{65B5B237-39A8-4465-87E0-77EC8D7B92D3}" srcOrd="0" destOrd="0" presId="urn:microsoft.com/office/officeart/2005/8/layout/chevron2"/>
    <dgm:cxn modelId="{E8CBD177-39C1-4273-A3A7-0679D66317BF}" type="presOf" srcId="{1E9553F5-9F30-45C4-9993-09B466A2E833}" destId="{8C8D03B5-3142-4A3D-B0E4-6D5F179DE3D4}" srcOrd="0" destOrd="5" presId="urn:microsoft.com/office/officeart/2005/8/layout/chevron2"/>
    <dgm:cxn modelId="{F78D5281-331F-4F2A-B849-39CE9DF8FB35}" srcId="{F067288D-CA14-4F49-9A0C-3C49DB5AB3CA}" destId="{470C9EF8-DE8B-4406-89EA-CE9C246159A9}" srcOrd="6" destOrd="0" parTransId="{F13FBC50-A96F-4068-BD4C-3F091297ED7C}" sibTransId="{E8C1B87D-BC7E-4C7D-9558-71F60F60EE6E}"/>
    <dgm:cxn modelId="{BE8D6E83-E641-4626-B74A-ACEBD4DB76DC}" srcId="{2B6F062C-C6EF-49C8-AD88-362145AD28FD}" destId="{F067288D-CA14-4F49-9A0C-3C49DB5AB3CA}" srcOrd="2" destOrd="0" parTransId="{6091AA8D-54C3-4255-9489-0EB832E963A0}" sibTransId="{81D51CC5-B8AD-4A1F-AE30-B0ED70093B6C}"/>
    <dgm:cxn modelId="{641CB083-37A5-4912-B531-E7FD16823100}" srcId="{2B6F062C-C6EF-49C8-AD88-362145AD28FD}" destId="{721476F0-0F04-4D6A-89EF-0EF52F321700}" srcOrd="0" destOrd="0" parTransId="{7634B2A7-178C-4CAD-B8D2-8CC32F5942BF}" sibTransId="{1F4CB987-89DD-4173-89BB-468E53F48BA3}"/>
    <dgm:cxn modelId="{69900F86-878B-4EA3-9925-14B89FD7F394}" type="presOf" srcId="{6A8701B6-CCD4-436F-82A1-235DBB582BAB}" destId="{65B5B237-39A8-4465-87E0-77EC8D7B92D3}" srcOrd="0" destOrd="3" presId="urn:microsoft.com/office/officeart/2005/8/layout/chevron2"/>
    <dgm:cxn modelId="{B5A7578A-799F-4CC2-BFF3-4F018609A154}" type="presOf" srcId="{2D55B498-A416-4868-9D43-803A55C42673}" destId="{A04C834E-D85C-4E15-A2FD-0E388A7E29B0}" srcOrd="0" destOrd="2" presId="urn:microsoft.com/office/officeart/2005/8/layout/chevron2"/>
    <dgm:cxn modelId="{2594A38C-3616-4E66-AC86-8E69D7D52CF9}" srcId="{D115096A-F3D9-413D-8A63-51212E672052}" destId="{6A8701B6-CCD4-436F-82A1-235DBB582BAB}" srcOrd="3" destOrd="0" parTransId="{9A4A8406-725F-40CC-ABBB-7DDB3844ACFA}" sibTransId="{06DDD653-9F4A-4515-A507-AE48DBB59BD6}"/>
    <dgm:cxn modelId="{C072B299-ED97-4105-A2FD-E55A4BBBF5A3}" type="presOf" srcId="{7FCA90A1-4511-4675-87A2-E47945F0A4BD}" destId="{8C8D03B5-3142-4A3D-B0E4-6D5F179DE3D4}" srcOrd="0" destOrd="3" presId="urn:microsoft.com/office/officeart/2005/8/layout/chevron2"/>
    <dgm:cxn modelId="{181260A4-F2E0-4B3F-B473-1D410191EEEC}" srcId="{721476F0-0F04-4D6A-89EF-0EF52F321700}" destId="{0A58300B-9B48-46C2-BC55-6EAF43AFF0BA}" srcOrd="1" destOrd="0" parTransId="{6A5DC9C3-AD20-49C5-8C61-89EE8B8A04CA}" sibTransId="{36E5D977-3181-4DF8-ACED-3B7FB5671F0A}"/>
    <dgm:cxn modelId="{261F58AE-EEC9-4FB0-AAA7-BD2604A92FDE}" srcId="{F067288D-CA14-4F49-9A0C-3C49DB5AB3CA}" destId="{7FCA90A1-4511-4675-87A2-E47945F0A4BD}" srcOrd="3" destOrd="0" parTransId="{357353BA-F2FE-4E3C-9490-B518D3DE9496}" sibTransId="{4E5B2FF8-6EC6-4E3C-BA88-ABF6D57DA918}"/>
    <dgm:cxn modelId="{E70C23B9-7803-467C-9EA3-A905ABC403FE}" srcId="{721476F0-0F04-4D6A-89EF-0EF52F321700}" destId="{2D55B498-A416-4868-9D43-803A55C42673}" srcOrd="2" destOrd="0" parTransId="{E0AD097D-E4CF-4BD2-9CC7-D14CBD36C531}" sibTransId="{404284CB-545C-49E4-A903-AD3036B0BCF1}"/>
    <dgm:cxn modelId="{789D5DBA-6526-4F45-850D-03E7A2DB34F5}" type="presOf" srcId="{5EB696D0-DBEA-4F86-B579-629A80AEAF40}" destId="{65B5B237-39A8-4465-87E0-77EC8D7B92D3}" srcOrd="0" destOrd="1" presId="urn:microsoft.com/office/officeart/2005/8/layout/chevron2"/>
    <dgm:cxn modelId="{40F152C6-1739-4295-AEBF-B94B0CAACA82}" type="presOf" srcId="{721476F0-0F04-4D6A-89EF-0EF52F321700}" destId="{198EA23A-2E52-4CC0-BADD-A966D903F5BC}" srcOrd="0" destOrd="0" presId="urn:microsoft.com/office/officeart/2005/8/layout/chevron2"/>
    <dgm:cxn modelId="{762AECD4-A210-4E72-BB83-A7EEB031744D}" srcId="{D115096A-F3D9-413D-8A63-51212E672052}" destId="{EA8A5B15-7ED7-479B-9FEE-F5938CC899AE}" srcOrd="2" destOrd="0" parTransId="{DDFA4402-76C4-448B-8D6E-B39F860F97EF}" sibTransId="{9405BC9A-D4E5-4098-BB99-617261777074}"/>
    <dgm:cxn modelId="{28D808D5-14EC-461C-B393-9F5F479966CE}" srcId="{F067288D-CA14-4F49-9A0C-3C49DB5AB3CA}" destId="{69708797-7027-43C9-BCD8-8988A41AC144}" srcOrd="4" destOrd="0" parTransId="{888E0ABF-A2E3-4D47-92C4-9CC5F173C35D}" sibTransId="{D266D2B2-7659-42DA-BF9A-38623E95A667}"/>
    <dgm:cxn modelId="{4127DBDE-1550-480A-8888-5FB4A5502E8D}" type="presOf" srcId="{8E89E27D-A835-4AD1-8C50-62C7D236FFA1}" destId="{8C8D03B5-3142-4A3D-B0E4-6D5F179DE3D4}" srcOrd="0" destOrd="0" presId="urn:microsoft.com/office/officeart/2005/8/layout/chevron2"/>
    <dgm:cxn modelId="{B80269F3-C93A-4AA1-A5B0-736CA73D091B}" type="presOf" srcId="{2B6F062C-C6EF-49C8-AD88-362145AD28FD}" destId="{0E3F729C-A499-4232-A9EB-17DF6AF3AC17}" srcOrd="0" destOrd="0" presId="urn:microsoft.com/office/officeart/2005/8/layout/chevron2"/>
    <dgm:cxn modelId="{2ABF21FD-6911-42F7-B0FD-FC45D489FD4A}" srcId="{F067288D-CA14-4F49-9A0C-3C49DB5AB3CA}" destId="{1E9553F5-9F30-45C4-9993-09B466A2E833}" srcOrd="5" destOrd="0" parTransId="{303BD411-E49D-499A-A3B7-EC771AED9E0D}" sibTransId="{C4B3B06F-7D27-45DE-91CA-D8B53779E989}"/>
    <dgm:cxn modelId="{6B0A17A6-5A95-4B49-9178-661D98D15A71}" type="presParOf" srcId="{0E3F729C-A499-4232-A9EB-17DF6AF3AC17}" destId="{66372494-07AB-4D2A-9CD2-D368573C9A3E}" srcOrd="0" destOrd="0" presId="urn:microsoft.com/office/officeart/2005/8/layout/chevron2"/>
    <dgm:cxn modelId="{54D65A0D-F331-4796-8369-01B400A650DC}" type="presParOf" srcId="{66372494-07AB-4D2A-9CD2-D368573C9A3E}" destId="{198EA23A-2E52-4CC0-BADD-A966D903F5BC}" srcOrd="0" destOrd="0" presId="urn:microsoft.com/office/officeart/2005/8/layout/chevron2"/>
    <dgm:cxn modelId="{53984F73-546F-41D8-B392-683D5515E589}" type="presParOf" srcId="{66372494-07AB-4D2A-9CD2-D368573C9A3E}" destId="{A04C834E-D85C-4E15-A2FD-0E388A7E29B0}" srcOrd="1" destOrd="0" presId="urn:microsoft.com/office/officeart/2005/8/layout/chevron2"/>
    <dgm:cxn modelId="{A7874199-63F0-4FFB-B897-9E3B1164F0DE}" type="presParOf" srcId="{0E3F729C-A499-4232-A9EB-17DF6AF3AC17}" destId="{714ED4C0-6439-451A-9A67-EA6D7D28CA81}" srcOrd="1" destOrd="0" presId="urn:microsoft.com/office/officeart/2005/8/layout/chevron2"/>
    <dgm:cxn modelId="{3AF0000E-D0B5-4AE9-9B66-37432B834871}" type="presParOf" srcId="{0E3F729C-A499-4232-A9EB-17DF6AF3AC17}" destId="{5B9A3840-E116-4793-9825-60E30488973B}" srcOrd="2" destOrd="0" presId="urn:microsoft.com/office/officeart/2005/8/layout/chevron2"/>
    <dgm:cxn modelId="{CCEEBCA1-5284-411D-B77C-066B07A89294}" type="presParOf" srcId="{5B9A3840-E116-4793-9825-60E30488973B}" destId="{A48D195F-CE7E-49CC-B56A-BEAAF0DD1F14}" srcOrd="0" destOrd="0" presId="urn:microsoft.com/office/officeart/2005/8/layout/chevron2"/>
    <dgm:cxn modelId="{C7DD438E-4E0D-4F10-AE8E-DDEA44F3B364}" type="presParOf" srcId="{5B9A3840-E116-4793-9825-60E30488973B}" destId="{65B5B237-39A8-4465-87E0-77EC8D7B92D3}" srcOrd="1" destOrd="0" presId="urn:microsoft.com/office/officeart/2005/8/layout/chevron2"/>
    <dgm:cxn modelId="{A3A1DBB5-9E89-4484-BA00-ACA50F93B611}" type="presParOf" srcId="{0E3F729C-A499-4232-A9EB-17DF6AF3AC17}" destId="{8670558A-055D-4470-B441-498BF480B9C1}" srcOrd="3" destOrd="0" presId="urn:microsoft.com/office/officeart/2005/8/layout/chevron2"/>
    <dgm:cxn modelId="{8D58ED48-F006-4BBF-B734-B3524EBC2D94}" type="presParOf" srcId="{0E3F729C-A499-4232-A9EB-17DF6AF3AC17}" destId="{01EE3E53-66B7-42E7-A10D-8096E0C92BFE}" srcOrd="4" destOrd="0" presId="urn:microsoft.com/office/officeart/2005/8/layout/chevron2"/>
    <dgm:cxn modelId="{21405F19-A7B9-4C72-9B83-58CDC63C3901}" type="presParOf" srcId="{01EE3E53-66B7-42E7-A10D-8096E0C92BFE}" destId="{9F055ED2-C650-49E6-AD4E-A0A3331AF8F1}" srcOrd="0" destOrd="0" presId="urn:microsoft.com/office/officeart/2005/8/layout/chevron2"/>
    <dgm:cxn modelId="{588FF6AF-F611-4A8D-80FC-E2A2089827F8}" type="presParOf" srcId="{01EE3E53-66B7-42E7-A10D-8096E0C92BFE}" destId="{8C8D03B5-3142-4A3D-B0E4-6D5F179DE3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3A04FB-0769-4C7B-BAFC-54D106D59285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5758878-E917-4889-9C2B-AF709322B857}">
      <dgm:prSet phldrT="[Text]" custT="1"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To create awareness among the public regarding the disease &amp; its prevention. </a:t>
          </a:r>
        </a:p>
      </dgm:t>
    </dgm:pt>
    <dgm:pt modelId="{581C9F01-869C-4E4B-9171-45175EF6B600}" type="parTrans" cxnId="{EBB3093E-2C85-4A61-93C5-ECC32179B734}">
      <dgm:prSet/>
      <dgm:spPr/>
      <dgm:t>
        <a:bodyPr/>
        <a:lstStyle/>
        <a:p>
          <a:endParaRPr lang="en-US"/>
        </a:p>
      </dgm:t>
    </dgm:pt>
    <dgm:pt modelId="{27D7C7F5-3BB3-4F05-B449-B694085C0209}" type="sibTrans" cxnId="{EBB3093E-2C85-4A61-93C5-ECC32179B734}">
      <dgm:prSet/>
      <dgm:spPr/>
      <dgm:t>
        <a:bodyPr/>
        <a:lstStyle/>
        <a:p>
          <a:endParaRPr lang="en-US"/>
        </a:p>
      </dgm:t>
    </dgm:pt>
    <dgm:pt modelId="{75CED30B-96BD-4588-838D-9DA7763CBF81}">
      <dgm:prSet phldrT="[Text]" custT="1"/>
      <dgm:spPr>
        <a:gradFill flip="none" rotWithShape="0">
          <a:gsLst>
            <a:gs pos="0">
              <a:schemeClr val="accent2">
                <a:hueOff val="2340759"/>
                <a:satOff val="-2919"/>
                <a:lumOff val="686"/>
                <a:tint val="66000"/>
                <a:satMod val="160000"/>
              </a:schemeClr>
            </a:gs>
            <a:gs pos="50000">
              <a:schemeClr val="accent2">
                <a:hueOff val="2340759"/>
                <a:satOff val="-2919"/>
                <a:lumOff val="686"/>
                <a:tint val="44500"/>
                <a:satMod val="160000"/>
              </a:schemeClr>
            </a:gs>
            <a:gs pos="100000">
              <a:schemeClr val="accent2">
                <a:hueOff val="2340759"/>
                <a:satOff val="-2919"/>
                <a:lumOff val="686"/>
                <a:tint val="23500"/>
                <a:satMod val="160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To encourage</a:t>
          </a:r>
        </a:p>
        <a:p>
          <a:r>
            <a:rPr lang="en-US" sz="1800" dirty="0">
              <a:solidFill>
                <a:schemeClr val="tx1"/>
              </a:solidFill>
            </a:rPr>
            <a:t>Vaccination of all girls of 12-14 yrs. of age.</a:t>
          </a:r>
        </a:p>
      </dgm:t>
    </dgm:pt>
    <dgm:pt modelId="{1086E181-7C4A-4AE3-AF5D-D6930022AA19}" type="parTrans" cxnId="{85CFE503-160E-414D-9E82-EFE6CB7C65F4}">
      <dgm:prSet/>
      <dgm:spPr/>
      <dgm:t>
        <a:bodyPr/>
        <a:lstStyle/>
        <a:p>
          <a:endParaRPr lang="en-US"/>
        </a:p>
      </dgm:t>
    </dgm:pt>
    <dgm:pt modelId="{CD7AB9C8-0C60-4F5E-92C2-285501F8934B}" type="sibTrans" cxnId="{85CFE503-160E-414D-9E82-EFE6CB7C65F4}">
      <dgm:prSet/>
      <dgm:spPr/>
      <dgm:t>
        <a:bodyPr/>
        <a:lstStyle/>
        <a:p>
          <a:endParaRPr lang="en-US"/>
        </a:p>
      </dgm:t>
    </dgm:pt>
    <dgm:pt modelId="{4C738D16-77BD-457B-A017-837059306FCF}">
      <dgm:prSet phldrT="[Text]"/>
      <dgm:spPr>
        <a:gradFill flip="none" rotWithShape="0">
          <a:gsLst>
            <a:gs pos="0">
              <a:schemeClr val="accent6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6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endParaRPr lang="en-US" sz="2700" dirty="0"/>
        </a:p>
      </dgm:t>
    </dgm:pt>
    <dgm:pt modelId="{50739B80-802C-494D-A7EC-A2B22091D240}" type="parTrans" cxnId="{99364F8C-E2E3-4AC3-8020-E412A4222E75}">
      <dgm:prSet/>
      <dgm:spPr/>
      <dgm:t>
        <a:bodyPr/>
        <a:lstStyle/>
        <a:p>
          <a:endParaRPr lang="en-US"/>
        </a:p>
      </dgm:t>
    </dgm:pt>
    <dgm:pt modelId="{1AEF57F3-DEAC-473E-9CE5-EA500CA20D8A}" type="sibTrans" cxnId="{99364F8C-E2E3-4AC3-8020-E412A4222E75}">
      <dgm:prSet/>
      <dgm:spPr/>
      <dgm:t>
        <a:bodyPr/>
        <a:lstStyle/>
        <a:p>
          <a:endParaRPr lang="en-US"/>
        </a:p>
      </dgm:t>
    </dgm:pt>
    <dgm:pt modelId="{C104DA37-71FC-4C0D-A422-3EFA24094111}">
      <dgm:prSet phldrT="[Text]" custT="1"/>
      <dgm:spPr>
        <a:gradFill flip="none" rotWithShape="0">
          <a:gsLst>
            <a:gs pos="0">
              <a:schemeClr val="accent6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6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To provide facilities for screening of women at affordable cost.</a:t>
          </a:r>
        </a:p>
      </dgm:t>
    </dgm:pt>
    <dgm:pt modelId="{6E4C911A-ABFA-4855-B7F8-B20D978EAEEE}" type="parTrans" cxnId="{A391DACE-2CFB-4E77-B8E5-3261DB758B0A}">
      <dgm:prSet/>
      <dgm:spPr/>
      <dgm:t>
        <a:bodyPr/>
        <a:lstStyle/>
        <a:p>
          <a:endParaRPr lang="en-US"/>
        </a:p>
      </dgm:t>
    </dgm:pt>
    <dgm:pt modelId="{59883FEB-BA01-4005-A798-FDA8F1A7AD27}" type="sibTrans" cxnId="{A391DACE-2CFB-4E77-B8E5-3261DB758B0A}">
      <dgm:prSet/>
      <dgm:spPr/>
      <dgm:t>
        <a:bodyPr/>
        <a:lstStyle/>
        <a:p>
          <a:endParaRPr lang="en-US"/>
        </a:p>
      </dgm:t>
    </dgm:pt>
    <dgm:pt modelId="{34B8427D-5208-441A-BA9C-051380F50079}" type="pres">
      <dgm:prSet presAssocID="{EF3A04FB-0769-4C7B-BAFC-54D106D59285}" presName="Name0" presStyleCnt="0">
        <dgm:presLayoutVars>
          <dgm:dir/>
          <dgm:resizeHandles val="exact"/>
        </dgm:presLayoutVars>
      </dgm:prSet>
      <dgm:spPr/>
    </dgm:pt>
    <dgm:pt modelId="{1B05DDFC-AE5A-4FF5-A255-9A1A4AC48B0D}" type="pres">
      <dgm:prSet presAssocID="{65758878-E917-4889-9C2B-AF709322B857}" presName="node" presStyleLbl="node1" presStyleIdx="0" presStyleCnt="3" custLinFactNeighborX="52000" custLinFactNeighborY="-9375">
        <dgm:presLayoutVars>
          <dgm:bulletEnabled val="1"/>
        </dgm:presLayoutVars>
      </dgm:prSet>
      <dgm:spPr/>
    </dgm:pt>
    <dgm:pt modelId="{35508827-34C4-4676-9174-8B1739498446}" type="pres">
      <dgm:prSet presAssocID="{27D7C7F5-3BB3-4F05-B449-B694085C0209}" presName="sibTrans" presStyleCnt="0"/>
      <dgm:spPr/>
    </dgm:pt>
    <dgm:pt modelId="{E4529245-7D4D-4656-9130-4B58FB4EAAA8}" type="pres">
      <dgm:prSet presAssocID="{75CED30B-96BD-4588-838D-9DA7763CBF81}" presName="node" presStyleLbl="node1" presStyleIdx="1" presStyleCnt="3">
        <dgm:presLayoutVars>
          <dgm:bulletEnabled val="1"/>
        </dgm:presLayoutVars>
      </dgm:prSet>
      <dgm:spPr/>
    </dgm:pt>
    <dgm:pt modelId="{9998388D-E60B-4E5A-9E88-9CAE64A50F10}" type="pres">
      <dgm:prSet presAssocID="{CD7AB9C8-0C60-4F5E-92C2-285501F8934B}" presName="sibTrans" presStyleCnt="0"/>
      <dgm:spPr/>
    </dgm:pt>
    <dgm:pt modelId="{8D43A6D0-8A40-4EE4-A25B-9226BB1339A3}" type="pres">
      <dgm:prSet presAssocID="{4C738D16-77BD-457B-A017-837059306FCF}" presName="node" presStyleLbl="node1" presStyleIdx="2" presStyleCnt="3" custLinFactX="1954" custLinFactNeighborX="100000" custLinFactNeighborY="0">
        <dgm:presLayoutVars>
          <dgm:bulletEnabled val="1"/>
        </dgm:presLayoutVars>
      </dgm:prSet>
      <dgm:spPr/>
    </dgm:pt>
  </dgm:ptLst>
  <dgm:cxnLst>
    <dgm:cxn modelId="{85CFE503-160E-414D-9E82-EFE6CB7C65F4}" srcId="{EF3A04FB-0769-4C7B-BAFC-54D106D59285}" destId="{75CED30B-96BD-4588-838D-9DA7763CBF81}" srcOrd="1" destOrd="0" parTransId="{1086E181-7C4A-4AE3-AF5D-D6930022AA19}" sibTransId="{CD7AB9C8-0C60-4F5E-92C2-285501F8934B}"/>
    <dgm:cxn modelId="{C10AE410-08D0-4D5F-B800-1E5BEA94103E}" type="presOf" srcId="{75CED30B-96BD-4588-838D-9DA7763CBF81}" destId="{E4529245-7D4D-4656-9130-4B58FB4EAAA8}" srcOrd="0" destOrd="0" presId="urn:microsoft.com/office/officeart/2005/8/layout/hList6"/>
    <dgm:cxn modelId="{0950E92A-F0FC-4F3C-8114-4CB9902CFB36}" type="presOf" srcId="{4C738D16-77BD-457B-A017-837059306FCF}" destId="{8D43A6D0-8A40-4EE4-A25B-9226BB1339A3}" srcOrd="0" destOrd="0" presId="urn:microsoft.com/office/officeart/2005/8/layout/hList6"/>
    <dgm:cxn modelId="{80B9C730-00B6-418E-AC18-26634A328A69}" type="presOf" srcId="{EF3A04FB-0769-4C7B-BAFC-54D106D59285}" destId="{34B8427D-5208-441A-BA9C-051380F50079}" srcOrd="0" destOrd="0" presId="urn:microsoft.com/office/officeart/2005/8/layout/hList6"/>
    <dgm:cxn modelId="{EBB3093E-2C85-4A61-93C5-ECC32179B734}" srcId="{EF3A04FB-0769-4C7B-BAFC-54D106D59285}" destId="{65758878-E917-4889-9C2B-AF709322B857}" srcOrd="0" destOrd="0" parTransId="{581C9F01-869C-4E4B-9171-45175EF6B600}" sibTransId="{27D7C7F5-3BB3-4F05-B449-B694085C0209}"/>
    <dgm:cxn modelId="{EBD84D86-2E59-473A-87FF-25208DA0CCF3}" type="presOf" srcId="{C104DA37-71FC-4C0D-A422-3EFA24094111}" destId="{8D43A6D0-8A40-4EE4-A25B-9226BB1339A3}" srcOrd="0" destOrd="1" presId="urn:microsoft.com/office/officeart/2005/8/layout/hList6"/>
    <dgm:cxn modelId="{99364F8C-E2E3-4AC3-8020-E412A4222E75}" srcId="{EF3A04FB-0769-4C7B-BAFC-54D106D59285}" destId="{4C738D16-77BD-457B-A017-837059306FCF}" srcOrd="2" destOrd="0" parTransId="{50739B80-802C-494D-A7EC-A2B22091D240}" sibTransId="{1AEF57F3-DEAC-473E-9CE5-EA500CA20D8A}"/>
    <dgm:cxn modelId="{4A260ACC-EF74-4BA7-B70C-47E6B3A68084}" type="presOf" srcId="{65758878-E917-4889-9C2B-AF709322B857}" destId="{1B05DDFC-AE5A-4FF5-A255-9A1A4AC48B0D}" srcOrd="0" destOrd="0" presId="urn:microsoft.com/office/officeart/2005/8/layout/hList6"/>
    <dgm:cxn modelId="{A391DACE-2CFB-4E77-B8E5-3261DB758B0A}" srcId="{4C738D16-77BD-457B-A017-837059306FCF}" destId="{C104DA37-71FC-4C0D-A422-3EFA24094111}" srcOrd="0" destOrd="0" parTransId="{6E4C911A-ABFA-4855-B7F8-B20D978EAEEE}" sibTransId="{59883FEB-BA01-4005-A798-FDA8F1A7AD27}"/>
    <dgm:cxn modelId="{6AADBFFB-2BE0-4916-A069-33CF2FA87833}" type="presParOf" srcId="{34B8427D-5208-441A-BA9C-051380F50079}" destId="{1B05DDFC-AE5A-4FF5-A255-9A1A4AC48B0D}" srcOrd="0" destOrd="0" presId="urn:microsoft.com/office/officeart/2005/8/layout/hList6"/>
    <dgm:cxn modelId="{96AE1CBF-7072-4C4B-BDE4-3E3DEA4E4C33}" type="presParOf" srcId="{34B8427D-5208-441A-BA9C-051380F50079}" destId="{35508827-34C4-4676-9174-8B1739498446}" srcOrd="1" destOrd="0" presId="urn:microsoft.com/office/officeart/2005/8/layout/hList6"/>
    <dgm:cxn modelId="{86B91542-0ED2-4CDD-BDB7-6F558E2A032D}" type="presParOf" srcId="{34B8427D-5208-441A-BA9C-051380F50079}" destId="{E4529245-7D4D-4656-9130-4B58FB4EAAA8}" srcOrd="2" destOrd="0" presId="urn:microsoft.com/office/officeart/2005/8/layout/hList6"/>
    <dgm:cxn modelId="{3080681F-AB74-439B-9652-B1731FEE8FE8}" type="presParOf" srcId="{34B8427D-5208-441A-BA9C-051380F50079}" destId="{9998388D-E60B-4E5A-9E88-9CAE64A50F10}" srcOrd="3" destOrd="0" presId="urn:microsoft.com/office/officeart/2005/8/layout/hList6"/>
    <dgm:cxn modelId="{19263DC3-07D4-4F3F-998D-FDDC3BE3B0F5}" type="presParOf" srcId="{34B8427D-5208-441A-BA9C-051380F50079}" destId="{8D43A6D0-8A40-4EE4-A25B-9226BB1339A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9CF454-E73C-491B-A2A7-388189A459B8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</dgm:pt>
    <dgm:pt modelId="{3A641B63-267C-4655-AB1C-B8F9CC3BA6CF}">
      <dgm:prSet phldrT="[Text]" custT="1"/>
      <dgm:spPr/>
      <dgm:t>
        <a:bodyPr/>
        <a:lstStyle/>
        <a:p>
          <a:pPr algn="l"/>
          <a:r>
            <a:rPr lang="en-US" sz="1200" dirty="0">
              <a:solidFill>
                <a:schemeClr val="tx1"/>
              </a:solidFill>
            </a:rPr>
            <a:t>Low sensitivity 54.4% </a:t>
          </a:r>
        </a:p>
        <a:p>
          <a:pPr algn="l"/>
          <a:r>
            <a:rPr lang="en-US" sz="1200" dirty="0"/>
            <a:t>High specificity 98.6% </a:t>
          </a:r>
        </a:p>
        <a:p>
          <a:pPr algn="l"/>
          <a:r>
            <a:rPr lang="en-US" sz="1200" dirty="0"/>
            <a:t>Subjective</a:t>
          </a:r>
        </a:p>
        <a:p>
          <a:pPr algn="l"/>
          <a:r>
            <a:rPr lang="en-US" sz="1200" dirty="0">
              <a:solidFill>
                <a:schemeClr val="tx1"/>
              </a:solidFill>
            </a:rPr>
            <a:t>False negativity 5-15% </a:t>
          </a:r>
        </a:p>
        <a:p>
          <a:pPr algn="l"/>
          <a:r>
            <a:rPr lang="en-US" sz="1200" dirty="0"/>
            <a:t>LBC overcomes the conventional pap limitations.</a:t>
          </a:r>
        </a:p>
        <a:p>
          <a:pPr algn="l"/>
          <a:r>
            <a:rPr lang="en-US" sz="1200" dirty="0"/>
            <a:t>Computer assisted pap smear analysis reduces the burden on cytologists.</a:t>
          </a:r>
        </a:p>
      </dgm:t>
    </dgm:pt>
    <dgm:pt modelId="{4545EDD1-AE4A-45EC-9F2B-C16B42986354}" type="parTrans" cxnId="{47854297-6390-49FA-9104-4107F3721517}">
      <dgm:prSet/>
      <dgm:spPr/>
      <dgm:t>
        <a:bodyPr/>
        <a:lstStyle/>
        <a:p>
          <a:endParaRPr lang="en-US"/>
        </a:p>
      </dgm:t>
    </dgm:pt>
    <dgm:pt modelId="{EA29741E-8D7E-48AC-9446-45E6557F7B07}" type="sibTrans" cxnId="{47854297-6390-49FA-9104-4107F3721517}">
      <dgm:prSet/>
      <dgm:spPr/>
      <dgm:t>
        <a:bodyPr/>
        <a:lstStyle/>
        <a:p>
          <a:endParaRPr lang="en-US"/>
        </a:p>
      </dgm:t>
    </dgm:pt>
    <dgm:pt modelId="{5430C859-E246-46E0-86E4-929D3CB29856}">
      <dgm:prSet phldrT="[Text]" custT="1"/>
      <dgm:spPr/>
      <dgm:t>
        <a:bodyPr/>
        <a:lstStyle/>
        <a:p>
          <a:pPr algn="l"/>
          <a:r>
            <a:rPr lang="en-US" sz="1200" dirty="0">
              <a:solidFill>
                <a:schemeClr val="tx1"/>
              </a:solidFill>
            </a:rPr>
            <a:t>Objective test</a:t>
          </a:r>
        </a:p>
        <a:p>
          <a:pPr algn="l"/>
          <a:r>
            <a:rPr lang="en-US" sz="1200" dirty="0"/>
            <a:t> Eliminates subjective errors.</a:t>
          </a:r>
        </a:p>
        <a:p>
          <a:pPr algn="l"/>
          <a:r>
            <a:rPr lang="en-US" sz="1200" dirty="0">
              <a:solidFill>
                <a:schemeClr val="tx1"/>
              </a:solidFill>
            </a:rPr>
            <a:t>Sensitivity- 63.6%s</a:t>
          </a:r>
        </a:p>
        <a:p>
          <a:pPr algn="l"/>
          <a:r>
            <a:rPr lang="en-US" sz="1200" dirty="0"/>
            <a:t>Specificity 96.28%</a:t>
          </a:r>
        </a:p>
        <a:p>
          <a:pPr algn="l"/>
          <a:r>
            <a:rPr lang="en-US" sz="1200" dirty="0"/>
            <a:t>Screening interval can be prolonged.</a:t>
          </a:r>
        </a:p>
        <a:p>
          <a:pPr algn="l"/>
          <a:r>
            <a:rPr lang="en-US" sz="1200" b="1" dirty="0">
              <a:solidFill>
                <a:schemeClr val="tx1"/>
              </a:solidFill>
            </a:rPr>
            <a:t>Latest recommendation is twice screening between 35-45 yrs. of age.</a:t>
          </a:r>
        </a:p>
        <a:p>
          <a:pPr algn="l"/>
          <a:endParaRPr lang="en-US" sz="1200" dirty="0"/>
        </a:p>
      </dgm:t>
    </dgm:pt>
    <dgm:pt modelId="{FC339433-AB77-41FA-B967-BBB73D19D432}" type="parTrans" cxnId="{6E5F3DCE-67F1-47FD-B9CA-96D9CABFEBE2}">
      <dgm:prSet/>
      <dgm:spPr/>
      <dgm:t>
        <a:bodyPr/>
        <a:lstStyle/>
        <a:p>
          <a:endParaRPr lang="en-US"/>
        </a:p>
      </dgm:t>
    </dgm:pt>
    <dgm:pt modelId="{4C3F4A51-DCAB-41DA-B641-675D556E3ED8}" type="sibTrans" cxnId="{6E5F3DCE-67F1-47FD-B9CA-96D9CABFEBE2}">
      <dgm:prSet/>
      <dgm:spPr/>
      <dgm:t>
        <a:bodyPr/>
        <a:lstStyle/>
        <a:p>
          <a:endParaRPr lang="en-US"/>
        </a:p>
      </dgm:t>
    </dgm:pt>
    <dgm:pt modelId="{4045C9CA-FDF3-4B57-8A07-A39700D36548}">
      <dgm:prSet phldrT="[Text]" custT="1"/>
      <dgm:spPr/>
      <dgm:t>
        <a:bodyPr/>
        <a:lstStyle/>
        <a:p>
          <a:pPr algn="l"/>
          <a:endParaRPr lang="en-US" sz="900" dirty="0"/>
        </a:p>
        <a:p>
          <a:pPr algn="l"/>
          <a:r>
            <a:rPr lang="en-US" sz="1100" dirty="0"/>
            <a:t>Subjective </a:t>
          </a:r>
        </a:p>
        <a:p>
          <a:pPr algn="l"/>
          <a:r>
            <a:rPr lang="en-US" sz="1100" dirty="0"/>
            <a:t>Result depends on performer’s experience.</a:t>
          </a:r>
        </a:p>
        <a:p>
          <a:pPr algn="l"/>
          <a:r>
            <a:rPr lang="en-US" sz="1100" b="1" dirty="0">
              <a:solidFill>
                <a:schemeClr val="bg1"/>
              </a:solidFill>
            </a:rPr>
            <a:t>Low specificity</a:t>
          </a:r>
        </a:p>
        <a:p>
          <a:pPr algn="l"/>
          <a:r>
            <a:rPr lang="en-US" sz="1100" dirty="0"/>
            <a:t>Unnecessary interventions.</a:t>
          </a:r>
        </a:p>
        <a:p>
          <a:pPr algn="l"/>
          <a:r>
            <a:rPr lang="en-US" sz="1100" dirty="0"/>
            <a:t>Not suitable for post menopausal women</a:t>
          </a:r>
        </a:p>
        <a:p>
          <a:pPr algn="l"/>
          <a:r>
            <a:rPr lang="en-US" sz="1100" b="1" dirty="0"/>
            <a:t>Advantages: </a:t>
          </a:r>
        </a:p>
        <a:p>
          <a:pPr algn="l"/>
          <a:r>
            <a:rPr lang="en-US" sz="1100" dirty="0"/>
            <a:t>No cost .</a:t>
          </a:r>
        </a:p>
        <a:p>
          <a:pPr algn="l"/>
          <a:r>
            <a:rPr lang="en-US" sz="1100" dirty="0"/>
            <a:t>Learning curve is short. </a:t>
          </a:r>
        </a:p>
        <a:p>
          <a:pPr algn="l"/>
          <a:r>
            <a:rPr lang="en-US" sz="1100" dirty="0"/>
            <a:t>Health care workers can be trained.</a:t>
          </a:r>
        </a:p>
        <a:p>
          <a:pPr algn="l"/>
          <a:r>
            <a:rPr lang="en-US" sz="1100" dirty="0"/>
            <a:t>Screen &amp; treat is possible</a:t>
          </a:r>
        </a:p>
        <a:p>
          <a:pPr algn="ctr"/>
          <a:endParaRPr lang="en-US" sz="900" dirty="0"/>
        </a:p>
      </dgm:t>
    </dgm:pt>
    <dgm:pt modelId="{B8B97614-AFAE-44E2-870C-BE0BFC76B1EE}" type="parTrans" cxnId="{0CFB0C02-5A51-4AFD-960C-1F3A50803229}">
      <dgm:prSet/>
      <dgm:spPr/>
      <dgm:t>
        <a:bodyPr/>
        <a:lstStyle/>
        <a:p>
          <a:endParaRPr lang="en-US"/>
        </a:p>
      </dgm:t>
    </dgm:pt>
    <dgm:pt modelId="{97F17F22-78EB-4F60-8422-EF62969A5BFB}" type="sibTrans" cxnId="{0CFB0C02-5A51-4AFD-960C-1F3A50803229}">
      <dgm:prSet/>
      <dgm:spPr/>
      <dgm:t>
        <a:bodyPr/>
        <a:lstStyle/>
        <a:p>
          <a:endParaRPr lang="en-US"/>
        </a:p>
      </dgm:t>
    </dgm:pt>
    <dgm:pt modelId="{042056DC-2743-43A0-87DA-5D091DE8A40E}" type="pres">
      <dgm:prSet presAssocID="{349CF454-E73C-491B-A2A7-388189A459B8}" presName="Name0" presStyleCnt="0">
        <dgm:presLayoutVars>
          <dgm:dir/>
          <dgm:resizeHandles val="exact"/>
        </dgm:presLayoutVars>
      </dgm:prSet>
      <dgm:spPr/>
    </dgm:pt>
    <dgm:pt modelId="{B88D2E7C-A5A0-4931-9809-B6FE185CE59B}" type="pres">
      <dgm:prSet presAssocID="{349CF454-E73C-491B-A2A7-388189A459B8}" presName="bkgdShp" presStyleLbl="alignAccFollowNode1" presStyleIdx="0" presStyleCnt="1"/>
      <dgm:spPr/>
    </dgm:pt>
    <dgm:pt modelId="{22A351D1-0E1F-4FE3-9445-70EE2018BE26}" type="pres">
      <dgm:prSet presAssocID="{349CF454-E73C-491B-A2A7-388189A459B8}" presName="linComp" presStyleCnt="0"/>
      <dgm:spPr/>
    </dgm:pt>
    <dgm:pt modelId="{89EDC957-2C06-4294-9E7C-C4FE58F9D0A6}" type="pres">
      <dgm:prSet presAssocID="{3A641B63-267C-4655-AB1C-B8F9CC3BA6CF}" presName="compNode" presStyleCnt="0"/>
      <dgm:spPr/>
    </dgm:pt>
    <dgm:pt modelId="{7D364B9C-4C5B-4DA1-8400-5A3583D86B9E}" type="pres">
      <dgm:prSet presAssocID="{3A641B63-267C-4655-AB1C-B8F9CC3BA6CF}" presName="node" presStyleLbl="node1" presStyleIdx="0" presStyleCnt="3">
        <dgm:presLayoutVars>
          <dgm:bulletEnabled val="1"/>
        </dgm:presLayoutVars>
      </dgm:prSet>
      <dgm:spPr/>
    </dgm:pt>
    <dgm:pt modelId="{9E0505BC-4FDD-4ED0-80D5-FC31971A8468}" type="pres">
      <dgm:prSet presAssocID="{3A641B63-267C-4655-AB1C-B8F9CC3BA6CF}" presName="invisiNode" presStyleLbl="node1" presStyleIdx="0" presStyleCnt="3"/>
      <dgm:spPr/>
    </dgm:pt>
    <dgm:pt modelId="{DAB00C65-C720-451D-B462-AEEFDEE2B97B}" type="pres">
      <dgm:prSet presAssocID="{3A641B63-267C-4655-AB1C-B8F9CC3BA6CF}" presName="imagNode" presStyleLbl="fgImgPlace1" presStyleIdx="0" presStyleCnt="3" custLinFactNeighborX="-756" custLinFactNeighborY="2226"/>
      <dgm:spPr/>
    </dgm:pt>
    <dgm:pt modelId="{8F33C40B-121A-4910-B0FA-9164AB4DDD7D}" type="pres">
      <dgm:prSet presAssocID="{EA29741E-8D7E-48AC-9446-45E6557F7B07}" presName="sibTrans" presStyleLbl="sibTrans2D1" presStyleIdx="0" presStyleCnt="0"/>
      <dgm:spPr/>
    </dgm:pt>
    <dgm:pt modelId="{7D3B52EF-AA76-444C-BD6A-960DDC42847A}" type="pres">
      <dgm:prSet presAssocID="{5430C859-E246-46E0-86E4-929D3CB29856}" presName="compNode" presStyleCnt="0"/>
      <dgm:spPr/>
    </dgm:pt>
    <dgm:pt modelId="{CD643BBA-9BB6-435D-823D-A49D74F08CF2}" type="pres">
      <dgm:prSet presAssocID="{5430C859-E246-46E0-86E4-929D3CB29856}" presName="node" presStyleLbl="node1" presStyleIdx="1" presStyleCnt="3">
        <dgm:presLayoutVars>
          <dgm:bulletEnabled val="1"/>
        </dgm:presLayoutVars>
      </dgm:prSet>
      <dgm:spPr/>
    </dgm:pt>
    <dgm:pt modelId="{04D07099-68B5-4331-A2F6-55FA4C6F5C90}" type="pres">
      <dgm:prSet presAssocID="{5430C859-E246-46E0-86E4-929D3CB29856}" presName="invisiNode" presStyleLbl="node1" presStyleIdx="1" presStyleCnt="3"/>
      <dgm:spPr/>
    </dgm:pt>
    <dgm:pt modelId="{A2E9DBC8-258C-4E6C-96B3-4466388FC284}" type="pres">
      <dgm:prSet presAssocID="{5430C859-E246-46E0-86E4-929D3CB29856}" presName="imagNode" presStyleLbl="fgImgPlace1" presStyleIdx="1" presStyleCnt="3"/>
      <dgm:spPr/>
    </dgm:pt>
    <dgm:pt modelId="{8390418B-6B73-4F79-BFA4-48874BFBB06F}" type="pres">
      <dgm:prSet presAssocID="{4C3F4A51-DCAB-41DA-B641-675D556E3ED8}" presName="sibTrans" presStyleLbl="sibTrans2D1" presStyleIdx="0" presStyleCnt="0"/>
      <dgm:spPr/>
    </dgm:pt>
    <dgm:pt modelId="{48EF6C79-54BC-419B-94D7-2FC4333B5071}" type="pres">
      <dgm:prSet presAssocID="{4045C9CA-FDF3-4B57-8A07-A39700D36548}" presName="compNode" presStyleCnt="0"/>
      <dgm:spPr/>
    </dgm:pt>
    <dgm:pt modelId="{8B129EE3-B0EB-4F19-884B-F9D452BD9F3C}" type="pres">
      <dgm:prSet presAssocID="{4045C9CA-FDF3-4B57-8A07-A39700D36548}" presName="node" presStyleLbl="node1" presStyleIdx="2" presStyleCnt="3" custLinFactNeighborX="-110" custLinFactNeighborY="-2229">
        <dgm:presLayoutVars>
          <dgm:bulletEnabled val="1"/>
        </dgm:presLayoutVars>
      </dgm:prSet>
      <dgm:spPr/>
    </dgm:pt>
    <dgm:pt modelId="{43684A69-5023-4094-A095-570BC1E85BEC}" type="pres">
      <dgm:prSet presAssocID="{4045C9CA-FDF3-4B57-8A07-A39700D36548}" presName="invisiNode" presStyleLbl="node1" presStyleIdx="2" presStyleCnt="3"/>
      <dgm:spPr/>
    </dgm:pt>
    <dgm:pt modelId="{25649D03-9BF0-4960-9A3C-7BE364B20C4B}" type="pres">
      <dgm:prSet presAssocID="{4045C9CA-FDF3-4B57-8A07-A39700D36548}" presName="imagNode" presStyleLbl="fgImgPlace1" presStyleIdx="2" presStyleCnt="3"/>
      <dgm:spPr/>
    </dgm:pt>
  </dgm:ptLst>
  <dgm:cxnLst>
    <dgm:cxn modelId="{0CFB0C02-5A51-4AFD-960C-1F3A50803229}" srcId="{349CF454-E73C-491B-A2A7-388189A459B8}" destId="{4045C9CA-FDF3-4B57-8A07-A39700D36548}" srcOrd="2" destOrd="0" parTransId="{B8B97614-AFAE-44E2-870C-BE0BFC76B1EE}" sibTransId="{97F17F22-78EB-4F60-8422-EF62969A5BFB}"/>
    <dgm:cxn modelId="{DFDF7640-A1C9-4B30-BF16-9A88B8423DC2}" type="presOf" srcId="{5430C859-E246-46E0-86E4-929D3CB29856}" destId="{CD643BBA-9BB6-435D-823D-A49D74F08CF2}" srcOrd="0" destOrd="0" presId="urn:microsoft.com/office/officeart/2005/8/layout/pList2"/>
    <dgm:cxn modelId="{F61C2B41-B966-41D0-8FA4-F6CAC120034D}" type="presOf" srcId="{3A641B63-267C-4655-AB1C-B8F9CC3BA6CF}" destId="{7D364B9C-4C5B-4DA1-8400-5A3583D86B9E}" srcOrd="0" destOrd="0" presId="urn:microsoft.com/office/officeart/2005/8/layout/pList2"/>
    <dgm:cxn modelId="{C62F817F-B09F-4E1D-8AD5-A950AA7FAB01}" type="presOf" srcId="{4045C9CA-FDF3-4B57-8A07-A39700D36548}" destId="{8B129EE3-B0EB-4F19-884B-F9D452BD9F3C}" srcOrd="0" destOrd="0" presId="urn:microsoft.com/office/officeart/2005/8/layout/pList2"/>
    <dgm:cxn modelId="{E87F4C80-ED29-4491-8A7D-0346E53EC065}" type="presOf" srcId="{349CF454-E73C-491B-A2A7-388189A459B8}" destId="{042056DC-2743-43A0-87DA-5D091DE8A40E}" srcOrd="0" destOrd="0" presId="urn:microsoft.com/office/officeart/2005/8/layout/pList2"/>
    <dgm:cxn modelId="{FA1CAF83-BA94-4D6E-9F63-F38A8A966B52}" type="presOf" srcId="{4C3F4A51-DCAB-41DA-B641-675D556E3ED8}" destId="{8390418B-6B73-4F79-BFA4-48874BFBB06F}" srcOrd="0" destOrd="0" presId="urn:microsoft.com/office/officeart/2005/8/layout/pList2"/>
    <dgm:cxn modelId="{47854297-6390-49FA-9104-4107F3721517}" srcId="{349CF454-E73C-491B-A2A7-388189A459B8}" destId="{3A641B63-267C-4655-AB1C-B8F9CC3BA6CF}" srcOrd="0" destOrd="0" parTransId="{4545EDD1-AE4A-45EC-9F2B-C16B42986354}" sibTransId="{EA29741E-8D7E-48AC-9446-45E6557F7B07}"/>
    <dgm:cxn modelId="{6E5F3DCE-67F1-47FD-B9CA-96D9CABFEBE2}" srcId="{349CF454-E73C-491B-A2A7-388189A459B8}" destId="{5430C859-E246-46E0-86E4-929D3CB29856}" srcOrd="1" destOrd="0" parTransId="{FC339433-AB77-41FA-B967-BBB73D19D432}" sibTransId="{4C3F4A51-DCAB-41DA-B641-675D556E3ED8}"/>
    <dgm:cxn modelId="{716C15F0-807A-4B88-93B8-12C1F57977AA}" type="presOf" srcId="{EA29741E-8D7E-48AC-9446-45E6557F7B07}" destId="{8F33C40B-121A-4910-B0FA-9164AB4DDD7D}" srcOrd="0" destOrd="0" presId="urn:microsoft.com/office/officeart/2005/8/layout/pList2"/>
    <dgm:cxn modelId="{51ABE450-A631-48A0-8BD0-896B8071DE90}" type="presParOf" srcId="{042056DC-2743-43A0-87DA-5D091DE8A40E}" destId="{B88D2E7C-A5A0-4931-9809-B6FE185CE59B}" srcOrd="0" destOrd="0" presId="urn:microsoft.com/office/officeart/2005/8/layout/pList2"/>
    <dgm:cxn modelId="{02A54011-6C41-4900-BF97-F4233037197E}" type="presParOf" srcId="{042056DC-2743-43A0-87DA-5D091DE8A40E}" destId="{22A351D1-0E1F-4FE3-9445-70EE2018BE26}" srcOrd="1" destOrd="0" presId="urn:microsoft.com/office/officeart/2005/8/layout/pList2"/>
    <dgm:cxn modelId="{EAD24445-E356-4ACD-8E8B-1BB285243DE4}" type="presParOf" srcId="{22A351D1-0E1F-4FE3-9445-70EE2018BE26}" destId="{89EDC957-2C06-4294-9E7C-C4FE58F9D0A6}" srcOrd="0" destOrd="0" presId="urn:microsoft.com/office/officeart/2005/8/layout/pList2"/>
    <dgm:cxn modelId="{02272B4A-D462-4561-8996-5279688033DD}" type="presParOf" srcId="{89EDC957-2C06-4294-9E7C-C4FE58F9D0A6}" destId="{7D364B9C-4C5B-4DA1-8400-5A3583D86B9E}" srcOrd="0" destOrd="0" presId="urn:microsoft.com/office/officeart/2005/8/layout/pList2"/>
    <dgm:cxn modelId="{00BBC4D8-021D-4DAD-A55C-0DCF2A84B79B}" type="presParOf" srcId="{89EDC957-2C06-4294-9E7C-C4FE58F9D0A6}" destId="{9E0505BC-4FDD-4ED0-80D5-FC31971A8468}" srcOrd="1" destOrd="0" presId="urn:microsoft.com/office/officeart/2005/8/layout/pList2"/>
    <dgm:cxn modelId="{FE73B088-0C3E-4420-A71F-A00B44A30AAB}" type="presParOf" srcId="{89EDC957-2C06-4294-9E7C-C4FE58F9D0A6}" destId="{DAB00C65-C720-451D-B462-AEEFDEE2B97B}" srcOrd="2" destOrd="0" presId="urn:microsoft.com/office/officeart/2005/8/layout/pList2"/>
    <dgm:cxn modelId="{0287527E-16C8-4070-A90C-AEE6C5EE3E7D}" type="presParOf" srcId="{22A351D1-0E1F-4FE3-9445-70EE2018BE26}" destId="{8F33C40B-121A-4910-B0FA-9164AB4DDD7D}" srcOrd="1" destOrd="0" presId="urn:microsoft.com/office/officeart/2005/8/layout/pList2"/>
    <dgm:cxn modelId="{97911C18-206C-4EF3-8067-F790ABAAE229}" type="presParOf" srcId="{22A351D1-0E1F-4FE3-9445-70EE2018BE26}" destId="{7D3B52EF-AA76-444C-BD6A-960DDC42847A}" srcOrd="2" destOrd="0" presId="urn:microsoft.com/office/officeart/2005/8/layout/pList2"/>
    <dgm:cxn modelId="{AF52C89A-4A45-4F79-9C1B-8E400B3C45A8}" type="presParOf" srcId="{7D3B52EF-AA76-444C-BD6A-960DDC42847A}" destId="{CD643BBA-9BB6-435D-823D-A49D74F08CF2}" srcOrd="0" destOrd="0" presId="urn:microsoft.com/office/officeart/2005/8/layout/pList2"/>
    <dgm:cxn modelId="{3E794337-7E5B-43D9-8C83-F40047E1BC5E}" type="presParOf" srcId="{7D3B52EF-AA76-444C-BD6A-960DDC42847A}" destId="{04D07099-68B5-4331-A2F6-55FA4C6F5C90}" srcOrd="1" destOrd="0" presId="urn:microsoft.com/office/officeart/2005/8/layout/pList2"/>
    <dgm:cxn modelId="{70971CD7-57EE-4B1A-A3A2-23D4C55B2042}" type="presParOf" srcId="{7D3B52EF-AA76-444C-BD6A-960DDC42847A}" destId="{A2E9DBC8-258C-4E6C-96B3-4466388FC284}" srcOrd="2" destOrd="0" presId="urn:microsoft.com/office/officeart/2005/8/layout/pList2"/>
    <dgm:cxn modelId="{B302CDB8-0005-4714-A6A8-ABB853F329EA}" type="presParOf" srcId="{22A351D1-0E1F-4FE3-9445-70EE2018BE26}" destId="{8390418B-6B73-4F79-BFA4-48874BFBB06F}" srcOrd="3" destOrd="0" presId="urn:microsoft.com/office/officeart/2005/8/layout/pList2"/>
    <dgm:cxn modelId="{1AFA5CC5-733F-4BBD-B92C-82958E9DB47E}" type="presParOf" srcId="{22A351D1-0E1F-4FE3-9445-70EE2018BE26}" destId="{48EF6C79-54BC-419B-94D7-2FC4333B5071}" srcOrd="4" destOrd="0" presId="urn:microsoft.com/office/officeart/2005/8/layout/pList2"/>
    <dgm:cxn modelId="{345F522D-C02C-4495-BD2F-39088A82449A}" type="presParOf" srcId="{48EF6C79-54BC-419B-94D7-2FC4333B5071}" destId="{8B129EE3-B0EB-4F19-884B-F9D452BD9F3C}" srcOrd="0" destOrd="0" presId="urn:microsoft.com/office/officeart/2005/8/layout/pList2"/>
    <dgm:cxn modelId="{CCE95A49-31CE-4182-84C0-0FB7CD300ECE}" type="presParOf" srcId="{48EF6C79-54BC-419B-94D7-2FC4333B5071}" destId="{43684A69-5023-4094-A095-570BC1E85BEC}" srcOrd="1" destOrd="0" presId="urn:microsoft.com/office/officeart/2005/8/layout/pList2"/>
    <dgm:cxn modelId="{9182A931-8D37-4061-9B67-71CBDDCC7CEA}" type="presParOf" srcId="{48EF6C79-54BC-419B-94D7-2FC4333B5071}" destId="{25649D03-9BF0-4960-9A3C-7BE364B20C4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6AF55A-CD8A-4A96-8207-2EC824E335FC}" type="doc">
      <dgm:prSet loTypeId="urn:microsoft.com/office/officeart/2005/8/layout/hierarchy3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28FEDF34-7565-4FAC-92A0-D2DA87F57096}">
      <dgm:prSet phldrT="[Text]" custT="1"/>
      <dgm:spPr/>
      <dgm:t>
        <a:bodyPr/>
        <a:lstStyle/>
        <a:p>
          <a:endParaRPr lang="en-US" sz="1600" dirty="0"/>
        </a:p>
        <a:p>
          <a:r>
            <a:rPr lang="en-US" sz="1400" dirty="0"/>
            <a:t>P16 :Cell cycle dependent protein kinase inhibitor negatively regulates cell cycle. Associated with Pre cancer &amp; cancer</a:t>
          </a:r>
        </a:p>
      </dgm:t>
    </dgm:pt>
    <dgm:pt modelId="{76FC65B7-3947-47FD-BDFB-52FC9204F722}" type="parTrans" cxnId="{C791F7A1-8A2B-4AEF-ADC3-6CFEC09B053A}">
      <dgm:prSet/>
      <dgm:spPr/>
      <dgm:t>
        <a:bodyPr/>
        <a:lstStyle/>
        <a:p>
          <a:endParaRPr lang="en-US"/>
        </a:p>
      </dgm:t>
    </dgm:pt>
    <dgm:pt modelId="{304F2325-29D7-41CB-A7E9-B6810B213BDF}" type="sibTrans" cxnId="{C791F7A1-8A2B-4AEF-ADC3-6CFEC09B053A}">
      <dgm:prSet/>
      <dgm:spPr/>
      <dgm:t>
        <a:bodyPr/>
        <a:lstStyle/>
        <a:p>
          <a:endParaRPr lang="en-US"/>
        </a:p>
      </dgm:t>
    </dgm:pt>
    <dgm:pt modelId="{57284D2D-5949-4E4E-A68B-76F3EA5A3AFD}">
      <dgm:prSet phldrT="[Text]" custT="1"/>
      <dgm:spPr/>
      <dgm:t>
        <a:bodyPr/>
        <a:lstStyle/>
        <a:p>
          <a:r>
            <a:rPr lang="en-US" sz="1400" dirty="0"/>
            <a:t>Present in both normal &amp; abnormal cells.</a:t>
          </a:r>
        </a:p>
        <a:p>
          <a:r>
            <a:rPr lang="en-US" sz="1400" dirty="0"/>
            <a:t>Expressed in nucleus &amp; cytoplasm</a:t>
          </a:r>
        </a:p>
      </dgm:t>
    </dgm:pt>
    <dgm:pt modelId="{3CAAF3D5-A769-4629-B3D3-DFA9931E2720}" type="parTrans" cxnId="{29410492-BBB7-40A7-8D8E-E380B93B63E9}">
      <dgm:prSet/>
      <dgm:spPr/>
      <dgm:t>
        <a:bodyPr/>
        <a:lstStyle/>
        <a:p>
          <a:endParaRPr lang="en-US" dirty="0"/>
        </a:p>
      </dgm:t>
    </dgm:pt>
    <dgm:pt modelId="{DA5EDC49-243B-4421-B30E-1D04B23C87E7}" type="sibTrans" cxnId="{29410492-BBB7-40A7-8D8E-E380B93B63E9}">
      <dgm:prSet/>
      <dgm:spPr/>
      <dgm:t>
        <a:bodyPr/>
        <a:lstStyle/>
        <a:p>
          <a:endParaRPr lang="en-US"/>
        </a:p>
      </dgm:t>
    </dgm:pt>
    <dgm:pt modelId="{624AFC2B-4D82-4037-9DA5-8AA6E7B55060}">
      <dgm:prSet phldrT="[Text]" custT="1"/>
      <dgm:spPr/>
      <dgm:t>
        <a:bodyPr/>
        <a:lstStyle/>
        <a:p>
          <a:r>
            <a:rPr lang="en-US" sz="1200" dirty="0"/>
            <a:t>Inactivates the CDK that phosphorelates the Retinoblastoma (pRb) protein.</a:t>
          </a:r>
        </a:p>
        <a:p>
          <a:r>
            <a:rPr lang="en-US" sz="1200" dirty="0"/>
            <a:t>Over expression indicates persistence of HPV infection</a:t>
          </a:r>
        </a:p>
        <a:p>
          <a:r>
            <a:rPr lang="en-US" sz="1200" dirty="0"/>
            <a:t>    </a:t>
          </a:r>
        </a:p>
      </dgm:t>
    </dgm:pt>
    <dgm:pt modelId="{DF2887EF-E126-4FC4-97D3-91543379D2E3}" type="parTrans" cxnId="{F53AE5C9-A50B-4CF0-8B6F-224D245FBDDD}">
      <dgm:prSet/>
      <dgm:spPr/>
      <dgm:t>
        <a:bodyPr/>
        <a:lstStyle/>
        <a:p>
          <a:endParaRPr lang="en-US" dirty="0"/>
        </a:p>
      </dgm:t>
    </dgm:pt>
    <dgm:pt modelId="{C54062CD-19C9-44CE-B1E2-17FBBECB69C3}" type="sibTrans" cxnId="{F53AE5C9-A50B-4CF0-8B6F-224D245FBDDD}">
      <dgm:prSet/>
      <dgm:spPr/>
      <dgm:t>
        <a:bodyPr/>
        <a:lstStyle/>
        <a:p>
          <a:endParaRPr lang="en-US"/>
        </a:p>
      </dgm:t>
    </dgm:pt>
    <dgm:pt modelId="{13ED0A5F-B80B-4FBA-BAC7-D8514F3DFB13}">
      <dgm:prSet phldrT="[Text]" custT="1"/>
      <dgm:spPr/>
      <dgm:t>
        <a:bodyPr/>
        <a:lstStyle/>
        <a:p>
          <a:r>
            <a:rPr lang="en-US" sz="1400" dirty="0"/>
            <a:t>Ki67 nuclear antigen detected except in G0 phase of cell cycle.</a:t>
          </a:r>
        </a:p>
        <a:p>
          <a:r>
            <a:rPr lang="en-US" sz="1400" dirty="0"/>
            <a:t>Associated with HSIL &amp; SCC</a:t>
          </a:r>
        </a:p>
      </dgm:t>
    </dgm:pt>
    <dgm:pt modelId="{D3ADDFDE-56A6-44CF-9662-F3A621B0EE09}" type="parTrans" cxnId="{A5DD33C3-76D1-4E7A-99E6-A49F30A3AA1C}">
      <dgm:prSet/>
      <dgm:spPr/>
      <dgm:t>
        <a:bodyPr/>
        <a:lstStyle/>
        <a:p>
          <a:endParaRPr lang="en-US"/>
        </a:p>
      </dgm:t>
    </dgm:pt>
    <dgm:pt modelId="{1A388FB5-F18B-423A-9EDF-0F20954FECD3}" type="sibTrans" cxnId="{A5DD33C3-76D1-4E7A-99E6-A49F30A3AA1C}">
      <dgm:prSet/>
      <dgm:spPr/>
      <dgm:t>
        <a:bodyPr/>
        <a:lstStyle/>
        <a:p>
          <a:endParaRPr lang="en-US"/>
        </a:p>
      </dgm:t>
    </dgm:pt>
    <dgm:pt modelId="{40CFDC30-F9E1-4B33-9D43-F04056C73474}">
      <dgm:prSet phldrT="[Text]" custT="1"/>
      <dgm:spPr/>
      <dgm:t>
        <a:bodyPr/>
        <a:lstStyle/>
        <a:p>
          <a:r>
            <a:rPr lang="en-US" sz="1400" dirty="0"/>
            <a:t>Expressed by proliferating cells and is a marker of cell proliferation. Present only in nucleus</a:t>
          </a:r>
        </a:p>
      </dgm:t>
    </dgm:pt>
    <dgm:pt modelId="{F9802A33-F06D-4231-A22F-DBC443D960A0}" type="parTrans" cxnId="{090A8A59-6BBD-45CC-9FDB-19BE16FC5559}">
      <dgm:prSet/>
      <dgm:spPr/>
      <dgm:t>
        <a:bodyPr/>
        <a:lstStyle/>
        <a:p>
          <a:endParaRPr lang="en-US" dirty="0"/>
        </a:p>
      </dgm:t>
    </dgm:pt>
    <dgm:pt modelId="{DE4B1501-7114-4FE1-943A-BDB424443144}" type="sibTrans" cxnId="{090A8A59-6BBD-45CC-9FDB-19BE16FC5559}">
      <dgm:prSet/>
      <dgm:spPr/>
      <dgm:t>
        <a:bodyPr/>
        <a:lstStyle/>
        <a:p>
          <a:endParaRPr lang="en-US"/>
        </a:p>
      </dgm:t>
    </dgm:pt>
    <dgm:pt modelId="{78F3D2BE-E49C-4AF0-A647-9B5AE6BA1DC9}">
      <dgm:prSet phldrT="[Text]" custT="1"/>
      <dgm:spPr/>
      <dgm:t>
        <a:bodyPr/>
        <a:lstStyle/>
        <a:p>
          <a:r>
            <a:rPr lang="en-US" sz="1400" dirty="0"/>
            <a:t>Predictive &amp; prognostic indicator of cancer &amp; pre cancer. Positive in metaplasia, regenerating epithelium &amp; HPV infection.</a:t>
          </a:r>
        </a:p>
      </dgm:t>
    </dgm:pt>
    <dgm:pt modelId="{0E2CB4EC-8DA0-4012-AFCB-7DB172A7BFC9}" type="parTrans" cxnId="{EFCA917B-0B90-4DAC-AB02-7FE4198B36E4}">
      <dgm:prSet/>
      <dgm:spPr/>
      <dgm:t>
        <a:bodyPr/>
        <a:lstStyle/>
        <a:p>
          <a:endParaRPr lang="en-US" dirty="0"/>
        </a:p>
      </dgm:t>
    </dgm:pt>
    <dgm:pt modelId="{04982150-3601-48A6-A0B5-300A21214FE5}" type="sibTrans" cxnId="{EFCA917B-0B90-4DAC-AB02-7FE4198B36E4}">
      <dgm:prSet/>
      <dgm:spPr/>
      <dgm:t>
        <a:bodyPr/>
        <a:lstStyle/>
        <a:p>
          <a:endParaRPr lang="en-US"/>
        </a:p>
      </dgm:t>
    </dgm:pt>
    <dgm:pt modelId="{80C003FF-5B58-4266-B246-1FF4A1E25C58}" type="pres">
      <dgm:prSet presAssocID="{C76AF55A-CD8A-4A96-8207-2EC824E335F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6005FF-A558-4123-A3CA-B01F69289AFE}" type="pres">
      <dgm:prSet presAssocID="{28FEDF34-7565-4FAC-92A0-D2DA87F57096}" presName="root" presStyleCnt="0"/>
      <dgm:spPr/>
    </dgm:pt>
    <dgm:pt modelId="{C0D9BBA5-05A5-4F76-9C03-FF90155F36D4}" type="pres">
      <dgm:prSet presAssocID="{28FEDF34-7565-4FAC-92A0-D2DA87F57096}" presName="rootComposite" presStyleCnt="0"/>
      <dgm:spPr/>
    </dgm:pt>
    <dgm:pt modelId="{DF65A21E-FB6F-4514-98FA-576FE5A85A87}" type="pres">
      <dgm:prSet presAssocID="{28FEDF34-7565-4FAC-92A0-D2DA87F57096}" presName="rootText" presStyleLbl="node1" presStyleIdx="0" presStyleCnt="2" custScaleY="118797"/>
      <dgm:spPr/>
    </dgm:pt>
    <dgm:pt modelId="{F5FC8501-EB1C-4F65-9744-D2890FBD52F3}" type="pres">
      <dgm:prSet presAssocID="{28FEDF34-7565-4FAC-92A0-D2DA87F57096}" presName="rootConnector" presStyleLbl="node1" presStyleIdx="0" presStyleCnt="2"/>
      <dgm:spPr/>
    </dgm:pt>
    <dgm:pt modelId="{E1A68F5C-35C7-458D-ADD2-96E23D3D45A6}" type="pres">
      <dgm:prSet presAssocID="{28FEDF34-7565-4FAC-92A0-D2DA87F57096}" presName="childShape" presStyleCnt="0"/>
      <dgm:spPr/>
    </dgm:pt>
    <dgm:pt modelId="{459D98A9-0618-4AF9-9B49-5B4AB6B3BFD1}" type="pres">
      <dgm:prSet presAssocID="{3CAAF3D5-A769-4629-B3D3-DFA9931E2720}" presName="Name13" presStyleLbl="parChTrans1D2" presStyleIdx="0" presStyleCnt="4"/>
      <dgm:spPr/>
    </dgm:pt>
    <dgm:pt modelId="{094DADF4-9BC6-4BE2-9CA9-C2B03FF6BE9E}" type="pres">
      <dgm:prSet presAssocID="{57284D2D-5949-4E4E-A68B-76F3EA5A3AFD}" presName="childText" presStyleLbl="bgAcc1" presStyleIdx="0" presStyleCnt="4" custLinFactNeighborX="-2894" custLinFactNeighborY="-9384">
        <dgm:presLayoutVars>
          <dgm:bulletEnabled val="1"/>
        </dgm:presLayoutVars>
      </dgm:prSet>
      <dgm:spPr/>
    </dgm:pt>
    <dgm:pt modelId="{7B592F31-D8D4-4F74-B06D-B7B0884CD1CD}" type="pres">
      <dgm:prSet presAssocID="{DF2887EF-E126-4FC4-97D3-91543379D2E3}" presName="Name13" presStyleLbl="parChTrans1D2" presStyleIdx="1" presStyleCnt="4"/>
      <dgm:spPr/>
    </dgm:pt>
    <dgm:pt modelId="{11E42D19-4C21-4F1B-99DA-2EEF5126109A}" type="pres">
      <dgm:prSet presAssocID="{624AFC2B-4D82-4037-9DA5-8AA6E7B55060}" presName="childText" presStyleLbl="bgAcc1" presStyleIdx="1" presStyleCnt="4" custScaleY="94206" custLinFactNeighborX="4753" custLinFactNeighborY="-12043">
        <dgm:presLayoutVars>
          <dgm:bulletEnabled val="1"/>
        </dgm:presLayoutVars>
      </dgm:prSet>
      <dgm:spPr/>
    </dgm:pt>
    <dgm:pt modelId="{DDA8FA58-8EE6-47F4-B7A5-CFFE0AF9150C}" type="pres">
      <dgm:prSet presAssocID="{13ED0A5F-B80B-4FBA-BAC7-D8514F3DFB13}" presName="root" presStyleCnt="0"/>
      <dgm:spPr/>
    </dgm:pt>
    <dgm:pt modelId="{D56DF648-256C-4806-997C-EA1DB31E8E3A}" type="pres">
      <dgm:prSet presAssocID="{13ED0A5F-B80B-4FBA-BAC7-D8514F3DFB13}" presName="rootComposite" presStyleCnt="0"/>
      <dgm:spPr/>
    </dgm:pt>
    <dgm:pt modelId="{33FC13FE-32F3-4846-93E1-9045A3D062FC}" type="pres">
      <dgm:prSet presAssocID="{13ED0A5F-B80B-4FBA-BAC7-D8514F3DFB13}" presName="rootText" presStyleLbl="node1" presStyleIdx="1" presStyleCnt="2"/>
      <dgm:spPr/>
    </dgm:pt>
    <dgm:pt modelId="{D57447EA-0EE2-436C-B5CD-441469EC7DED}" type="pres">
      <dgm:prSet presAssocID="{13ED0A5F-B80B-4FBA-BAC7-D8514F3DFB13}" presName="rootConnector" presStyleLbl="node1" presStyleIdx="1" presStyleCnt="2"/>
      <dgm:spPr/>
    </dgm:pt>
    <dgm:pt modelId="{3EA388AD-513F-47D5-B77A-B8F7B630B724}" type="pres">
      <dgm:prSet presAssocID="{13ED0A5F-B80B-4FBA-BAC7-D8514F3DFB13}" presName="childShape" presStyleCnt="0"/>
      <dgm:spPr/>
    </dgm:pt>
    <dgm:pt modelId="{2234EAAC-203E-4942-8E5E-64594CEC36E2}" type="pres">
      <dgm:prSet presAssocID="{F9802A33-F06D-4231-A22F-DBC443D960A0}" presName="Name13" presStyleLbl="parChTrans1D2" presStyleIdx="2" presStyleCnt="4"/>
      <dgm:spPr/>
    </dgm:pt>
    <dgm:pt modelId="{756A1B5A-E849-4B3A-AE41-8D6DC4A5AB38}" type="pres">
      <dgm:prSet presAssocID="{40CFDC30-F9E1-4B33-9D43-F04056C73474}" presName="childText" presStyleLbl="bgAcc1" presStyleIdx="2" presStyleCnt="4">
        <dgm:presLayoutVars>
          <dgm:bulletEnabled val="1"/>
        </dgm:presLayoutVars>
      </dgm:prSet>
      <dgm:spPr/>
    </dgm:pt>
    <dgm:pt modelId="{05558D60-C594-4205-B711-2B7D981DD41C}" type="pres">
      <dgm:prSet presAssocID="{0E2CB4EC-8DA0-4012-AFCB-7DB172A7BFC9}" presName="Name13" presStyleLbl="parChTrans1D2" presStyleIdx="3" presStyleCnt="4"/>
      <dgm:spPr/>
    </dgm:pt>
    <dgm:pt modelId="{75CFD6D2-81CA-4340-8530-C5A58C2EBF62}" type="pres">
      <dgm:prSet presAssocID="{78F3D2BE-E49C-4AF0-A647-9B5AE6BA1DC9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CDF1CA1A-38AB-4934-809D-2DDC29BA6F1D}" type="presOf" srcId="{13ED0A5F-B80B-4FBA-BAC7-D8514F3DFB13}" destId="{33FC13FE-32F3-4846-93E1-9045A3D062FC}" srcOrd="0" destOrd="0" presId="urn:microsoft.com/office/officeart/2005/8/layout/hierarchy3"/>
    <dgm:cxn modelId="{D3E3C937-4C73-4E0F-8530-4456C6ACC923}" type="presOf" srcId="{57284D2D-5949-4E4E-A68B-76F3EA5A3AFD}" destId="{094DADF4-9BC6-4BE2-9CA9-C2B03FF6BE9E}" srcOrd="0" destOrd="0" presId="urn:microsoft.com/office/officeart/2005/8/layout/hierarchy3"/>
    <dgm:cxn modelId="{3499033E-218D-4C6A-AFDA-A337C002A23D}" type="presOf" srcId="{0E2CB4EC-8DA0-4012-AFCB-7DB172A7BFC9}" destId="{05558D60-C594-4205-B711-2B7D981DD41C}" srcOrd="0" destOrd="0" presId="urn:microsoft.com/office/officeart/2005/8/layout/hierarchy3"/>
    <dgm:cxn modelId="{51A4B640-DA20-45B5-AE30-0C7FD1FFAB2B}" type="presOf" srcId="{28FEDF34-7565-4FAC-92A0-D2DA87F57096}" destId="{DF65A21E-FB6F-4514-98FA-576FE5A85A87}" srcOrd="0" destOrd="0" presId="urn:microsoft.com/office/officeart/2005/8/layout/hierarchy3"/>
    <dgm:cxn modelId="{D0FC7D60-BFCD-4D21-BCB9-90B65C2CFAB7}" type="presOf" srcId="{DF2887EF-E126-4FC4-97D3-91543379D2E3}" destId="{7B592F31-D8D4-4F74-B06D-B7B0884CD1CD}" srcOrd="0" destOrd="0" presId="urn:microsoft.com/office/officeart/2005/8/layout/hierarchy3"/>
    <dgm:cxn modelId="{090A8A59-6BBD-45CC-9FDB-19BE16FC5559}" srcId="{13ED0A5F-B80B-4FBA-BAC7-D8514F3DFB13}" destId="{40CFDC30-F9E1-4B33-9D43-F04056C73474}" srcOrd="0" destOrd="0" parTransId="{F9802A33-F06D-4231-A22F-DBC443D960A0}" sibTransId="{DE4B1501-7114-4FE1-943A-BDB424443144}"/>
    <dgm:cxn modelId="{EFCA917B-0B90-4DAC-AB02-7FE4198B36E4}" srcId="{13ED0A5F-B80B-4FBA-BAC7-D8514F3DFB13}" destId="{78F3D2BE-E49C-4AF0-A647-9B5AE6BA1DC9}" srcOrd="1" destOrd="0" parTransId="{0E2CB4EC-8DA0-4012-AFCB-7DB172A7BFC9}" sibTransId="{04982150-3601-48A6-A0B5-300A21214FE5}"/>
    <dgm:cxn modelId="{F329C67D-36DA-4400-8446-BC06BC50AC57}" type="presOf" srcId="{78F3D2BE-E49C-4AF0-A647-9B5AE6BA1DC9}" destId="{75CFD6D2-81CA-4340-8530-C5A58C2EBF62}" srcOrd="0" destOrd="0" presId="urn:microsoft.com/office/officeart/2005/8/layout/hierarchy3"/>
    <dgm:cxn modelId="{29410492-BBB7-40A7-8D8E-E380B93B63E9}" srcId="{28FEDF34-7565-4FAC-92A0-D2DA87F57096}" destId="{57284D2D-5949-4E4E-A68B-76F3EA5A3AFD}" srcOrd="0" destOrd="0" parTransId="{3CAAF3D5-A769-4629-B3D3-DFA9931E2720}" sibTransId="{DA5EDC49-243B-4421-B30E-1D04B23C87E7}"/>
    <dgm:cxn modelId="{C791F7A1-8A2B-4AEF-ADC3-6CFEC09B053A}" srcId="{C76AF55A-CD8A-4A96-8207-2EC824E335FC}" destId="{28FEDF34-7565-4FAC-92A0-D2DA87F57096}" srcOrd="0" destOrd="0" parTransId="{76FC65B7-3947-47FD-BDFB-52FC9204F722}" sibTransId="{304F2325-29D7-41CB-A7E9-B6810B213BDF}"/>
    <dgm:cxn modelId="{BCC199A8-432A-40B4-9CD2-EB30AA7BE8A9}" type="presOf" srcId="{C76AF55A-CD8A-4A96-8207-2EC824E335FC}" destId="{80C003FF-5B58-4266-B246-1FF4A1E25C58}" srcOrd="0" destOrd="0" presId="urn:microsoft.com/office/officeart/2005/8/layout/hierarchy3"/>
    <dgm:cxn modelId="{B7A428BD-415C-4B38-A03E-C6AC788B0C95}" type="presOf" srcId="{28FEDF34-7565-4FAC-92A0-D2DA87F57096}" destId="{F5FC8501-EB1C-4F65-9744-D2890FBD52F3}" srcOrd="1" destOrd="0" presId="urn:microsoft.com/office/officeart/2005/8/layout/hierarchy3"/>
    <dgm:cxn modelId="{A5DD33C3-76D1-4E7A-99E6-A49F30A3AA1C}" srcId="{C76AF55A-CD8A-4A96-8207-2EC824E335FC}" destId="{13ED0A5F-B80B-4FBA-BAC7-D8514F3DFB13}" srcOrd="1" destOrd="0" parTransId="{D3ADDFDE-56A6-44CF-9662-F3A621B0EE09}" sibTransId="{1A388FB5-F18B-423A-9EDF-0F20954FECD3}"/>
    <dgm:cxn modelId="{F53AE5C9-A50B-4CF0-8B6F-224D245FBDDD}" srcId="{28FEDF34-7565-4FAC-92A0-D2DA87F57096}" destId="{624AFC2B-4D82-4037-9DA5-8AA6E7B55060}" srcOrd="1" destOrd="0" parTransId="{DF2887EF-E126-4FC4-97D3-91543379D2E3}" sibTransId="{C54062CD-19C9-44CE-B1E2-17FBBECB69C3}"/>
    <dgm:cxn modelId="{710792CB-C593-4CAB-8FE5-FBCE8C1FA1A8}" type="presOf" srcId="{624AFC2B-4D82-4037-9DA5-8AA6E7B55060}" destId="{11E42D19-4C21-4F1B-99DA-2EEF5126109A}" srcOrd="0" destOrd="0" presId="urn:microsoft.com/office/officeart/2005/8/layout/hierarchy3"/>
    <dgm:cxn modelId="{64D864CE-8C6E-44EC-BBCE-9E476BB1795B}" type="presOf" srcId="{3CAAF3D5-A769-4629-B3D3-DFA9931E2720}" destId="{459D98A9-0618-4AF9-9B49-5B4AB6B3BFD1}" srcOrd="0" destOrd="0" presId="urn:microsoft.com/office/officeart/2005/8/layout/hierarchy3"/>
    <dgm:cxn modelId="{B9E656E2-CF1A-4D6A-9689-AC6D6F4D6FD6}" type="presOf" srcId="{40CFDC30-F9E1-4B33-9D43-F04056C73474}" destId="{756A1B5A-E849-4B3A-AE41-8D6DC4A5AB38}" srcOrd="0" destOrd="0" presId="urn:microsoft.com/office/officeart/2005/8/layout/hierarchy3"/>
    <dgm:cxn modelId="{2A9451E3-C4EE-4E67-B1D9-C5464DD6A277}" type="presOf" srcId="{F9802A33-F06D-4231-A22F-DBC443D960A0}" destId="{2234EAAC-203E-4942-8E5E-64594CEC36E2}" srcOrd="0" destOrd="0" presId="urn:microsoft.com/office/officeart/2005/8/layout/hierarchy3"/>
    <dgm:cxn modelId="{456042EF-93E6-4B32-9230-DBC0BDEDA2CC}" type="presOf" srcId="{13ED0A5F-B80B-4FBA-BAC7-D8514F3DFB13}" destId="{D57447EA-0EE2-436C-B5CD-441469EC7DED}" srcOrd="1" destOrd="0" presId="urn:microsoft.com/office/officeart/2005/8/layout/hierarchy3"/>
    <dgm:cxn modelId="{43BE06E9-FC6F-4EC2-A9CC-856085C3C7BB}" type="presParOf" srcId="{80C003FF-5B58-4266-B246-1FF4A1E25C58}" destId="{FF6005FF-A558-4123-A3CA-B01F69289AFE}" srcOrd="0" destOrd="0" presId="urn:microsoft.com/office/officeart/2005/8/layout/hierarchy3"/>
    <dgm:cxn modelId="{65049475-8EBC-4276-90BD-19B8C4D22A4B}" type="presParOf" srcId="{FF6005FF-A558-4123-A3CA-B01F69289AFE}" destId="{C0D9BBA5-05A5-4F76-9C03-FF90155F36D4}" srcOrd="0" destOrd="0" presId="urn:microsoft.com/office/officeart/2005/8/layout/hierarchy3"/>
    <dgm:cxn modelId="{D9239425-823C-4A94-8958-7566FFB05495}" type="presParOf" srcId="{C0D9BBA5-05A5-4F76-9C03-FF90155F36D4}" destId="{DF65A21E-FB6F-4514-98FA-576FE5A85A87}" srcOrd="0" destOrd="0" presId="urn:microsoft.com/office/officeart/2005/8/layout/hierarchy3"/>
    <dgm:cxn modelId="{F66165F7-7333-45C4-BF13-937AF4878DE7}" type="presParOf" srcId="{C0D9BBA5-05A5-4F76-9C03-FF90155F36D4}" destId="{F5FC8501-EB1C-4F65-9744-D2890FBD52F3}" srcOrd="1" destOrd="0" presId="urn:microsoft.com/office/officeart/2005/8/layout/hierarchy3"/>
    <dgm:cxn modelId="{185AF883-4C69-498B-BF7D-86C494A6FDB3}" type="presParOf" srcId="{FF6005FF-A558-4123-A3CA-B01F69289AFE}" destId="{E1A68F5C-35C7-458D-ADD2-96E23D3D45A6}" srcOrd="1" destOrd="0" presId="urn:microsoft.com/office/officeart/2005/8/layout/hierarchy3"/>
    <dgm:cxn modelId="{413E8C38-5DD1-41A2-8DD0-05E22F8B3CFD}" type="presParOf" srcId="{E1A68F5C-35C7-458D-ADD2-96E23D3D45A6}" destId="{459D98A9-0618-4AF9-9B49-5B4AB6B3BFD1}" srcOrd="0" destOrd="0" presId="urn:microsoft.com/office/officeart/2005/8/layout/hierarchy3"/>
    <dgm:cxn modelId="{0E5F500C-8030-4B3E-917C-4BA442663C81}" type="presParOf" srcId="{E1A68F5C-35C7-458D-ADD2-96E23D3D45A6}" destId="{094DADF4-9BC6-4BE2-9CA9-C2B03FF6BE9E}" srcOrd="1" destOrd="0" presId="urn:microsoft.com/office/officeart/2005/8/layout/hierarchy3"/>
    <dgm:cxn modelId="{B8FD7FC6-07F0-4431-B9C3-3F32843CB139}" type="presParOf" srcId="{E1A68F5C-35C7-458D-ADD2-96E23D3D45A6}" destId="{7B592F31-D8D4-4F74-B06D-B7B0884CD1CD}" srcOrd="2" destOrd="0" presId="urn:microsoft.com/office/officeart/2005/8/layout/hierarchy3"/>
    <dgm:cxn modelId="{F301387C-67BE-40FD-A1AC-CD296FF6511C}" type="presParOf" srcId="{E1A68F5C-35C7-458D-ADD2-96E23D3D45A6}" destId="{11E42D19-4C21-4F1B-99DA-2EEF5126109A}" srcOrd="3" destOrd="0" presId="urn:microsoft.com/office/officeart/2005/8/layout/hierarchy3"/>
    <dgm:cxn modelId="{CA9F1B32-B3DB-4FB1-AEC8-3C5996E49629}" type="presParOf" srcId="{80C003FF-5B58-4266-B246-1FF4A1E25C58}" destId="{DDA8FA58-8EE6-47F4-B7A5-CFFE0AF9150C}" srcOrd="1" destOrd="0" presId="urn:microsoft.com/office/officeart/2005/8/layout/hierarchy3"/>
    <dgm:cxn modelId="{014B8333-0F41-4D4B-975A-36E914C75DAA}" type="presParOf" srcId="{DDA8FA58-8EE6-47F4-B7A5-CFFE0AF9150C}" destId="{D56DF648-256C-4806-997C-EA1DB31E8E3A}" srcOrd="0" destOrd="0" presId="urn:microsoft.com/office/officeart/2005/8/layout/hierarchy3"/>
    <dgm:cxn modelId="{8F04ECBA-6C57-4B4E-BA5E-78AB7C370C11}" type="presParOf" srcId="{D56DF648-256C-4806-997C-EA1DB31E8E3A}" destId="{33FC13FE-32F3-4846-93E1-9045A3D062FC}" srcOrd="0" destOrd="0" presId="urn:microsoft.com/office/officeart/2005/8/layout/hierarchy3"/>
    <dgm:cxn modelId="{3A851605-D3A2-46EA-AEC7-E626C6E8E1B6}" type="presParOf" srcId="{D56DF648-256C-4806-997C-EA1DB31E8E3A}" destId="{D57447EA-0EE2-436C-B5CD-441469EC7DED}" srcOrd="1" destOrd="0" presId="urn:microsoft.com/office/officeart/2005/8/layout/hierarchy3"/>
    <dgm:cxn modelId="{5C033D71-180D-4E0A-8D44-28FD4190FB04}" type="presParOf" srcId="{DDA8FA58-8EE6-47F4-B7A5-CFFE0AF9150C}" destId="{3EA388AD-513F-47D5-B77A-B8F7B630B724}" srcOrd="1" destOrd="0" presId="urn:microsoft.com/office/officeart/2005/8/layout/hierarchy3"/>
    <dgm:cxn modelId="{1445E2B7-510E-4ED3-8844-D3763783068A}" type="presParOf" srcId="{3EA388AD-513F-47D5-B77A-B8F7B630B724}" destId="{2234EAAC-203E-4942-8E5E-64594CEC36E2}" srcOrd="0" destOrd="0" presId="urn:microsoft.com/office/officeart/2005/8/layout/hierarchy3"/>
    <dgm:cxn modelId="{394D5256-9B06-4EC7-B434-BA3CD1E3BC90}" type="presParOf" srcId="{3EA388AD-513F-47D5-B77A-B8F7B630B724}" destId="{756A1B5A-E849-4B3A-AE41-8D6DC4A5AB38}" srcOrd="1" destOrd="0" presId="urn:microsoft.com/office/officeart/2005/8/layout/hierarchy3"/>
    <dgm:cxn modelId="{D398D7A5-AC05-408D-AD2E-72E825695BBB}" type="presParOf" srcId="{3EA388AD-513F-47D5-B77A-B8F7B630B724}" destId="{05558D60-C594-4205-B711-2B7D981DD41C}" srcOrd="2" destOrd="0" presId="urn:microsoft.com/office/officeart/2005/8/layout/hierarchy3"/>
    <dgm:cxn modelId="{619CA4F2-A070-479F-85FF-0C871E4E8F5F}" type="presParOf" srcId="{3EA388AD-513F-47D5-B77A-B8F7B630B724}" destId="{75CFD6D2-81CA-4340-8530-C5A58C2EBF6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1F89A0-B6AB-4C33-AF7C-5F7B501C70E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60D50D3-9F0A-48FF-AFAC-16FED4D388CF}">
      <dgm:prSet phldrT="[Text]" custT="1"/>
      <dgm:spPr/>
      <dgm:t>
        <a:bodyPr/>
        <a:lstStyle/>
        <a:p>
          <a:r>
            <a:rPr lang="en-US" sz="1400" dirty="0"/>
            <a:t>Normal cervical cell do not express both p16 &amp; Ki67. Co expression indicates cell cycle deregulation by HR HPV DNA &amp; high grade lesions. Expression level correlates with the degree of the cervical lesions.</a:t>
          </a:r>
        </a:p>
      </dgm:t>
    </dgm:pt>
    <dgm:pt modelId="{0C65AA1A-5849-470A-8F8A-1BDB4385427E}" type="parTrans" cxnId="{4BD1422E-257E-40EE-852D-79454B1DA7CB}">
      <dgm:prSet/>
      <dgm:spPr/>
      <dgm:t>
        <a:bodyPr/>
        <a:lstStyle/>
        <a:p>
          <a:endParaRPr lang="en-US"/>
        </a:p>
      </dgm:t>
    </dgm:pt>
    <dgm:pt modelId="{6D75789E-C85D-4B10-9351-FFD2594CC96F}" type="sibTrans" cxnId="{4BD1422E-257E-40EE-852D-79454B1DA7CB}">
      <dgm:prSet/>
      <dgm:spPr/>
      <dgm:t>
        <a:bodyPr/>
        <a:lstStyle/>
        <a:p>
          <a:endParaRPr lang="en-US"/>
        </a:p>
      </dgm:t>
    </dgm:pt>
    <dgm:pt modelId="{1DFAFEC7-A797-4E86-A9D3-19E01DE66B1A}">
      <dgm:prSet phldrT="[Text]" custT="1"/>
      <dgm:spPr/>
      <dgm:t>
        <a:bodyPr/>
        <a:lstStyle/>
        <a:p>
          <a:r>
            <a:rPr lang="en-US" sz="1400" dirty="0"/>
            <a:t>P16/Ki67 dual staining cytology is a biomarker for High grade CIN &amp; SCC</a:t>
          </a:r>
        </a:p>
        <a:p>
          <a:r>
            <a:rPr lang="en-US" sz="1400" dirty="0"/>
            <a:t>Positive dual staining is associated with  16 &amp; 18 HR HPV infection</a:t>
          </a:r>
        </a:p>
      </dgm:t>
    </dgm:pt>
    <dgm:pt modelId="{B12EC759-E5CD-4098-908B-CA4A867D4156}" type="parTrans" cxnId="{C3CFB7D4-7957-4918-8D48-EA8FB9A91AF0}">
      <dgm:prSet/>
      <dgm:spPr/>
      <dgm:t>
        <a:bodyPr/>
        <a:lstStyle/>
        <a:p>
          <a:endParaRPr lang="en-US"/>
        </a:p>
      </dgm:t>
    </dgm:pt>
    <dgm:pt modelId="{315F3DF9-EEF3-4D57-A421-1A4812831961}" type="sibTrans" cxnId="{C3CFB7D4-7957-4918-8D48-EA8FB9A91AF0}">
      <dgm:prSet/>
      <dgm:spPr/>
      <dgm:t>
        <a:bodyPr/>
        <a:lstStyle/>
        <a:p>
          <a:endParaRPr lang="en-US"/>
        </a:p>
      </dgm:t>
    </dgm:pt>
    <dgm:pt modelId="{5AD55369-F9D9-40C6-B127-6DE0FF1708FA}">
      <dgm:prSet phldrT="[Text]" custT="1"/>
      <dgm:spPr/>
      <dgm:t>
        <a:bodyPr/>
        <a:lstStyle/>
        <a:p>
          <a:r>
            <a:rPr lang="en-US" sz="1400" dirty="0"/>
            <a:t>Slides which show one or more cervical cells with dual staining are classified as positive regardless of morphological appearance of the cells.</a:t>
          </a:r>
        </a:p>
      </dgm:t>
    </dgm:pt>
    <dgm:pt modelId="{664D9BC3-E6FC-4B53-A35E-21D650187C90}" type="parTrans" cxnId="{A5DF2943-63F4-4506-9045-426D7A98F094}">
      <dgm:prSet/>
      <dgm:spPr/>
      <dgm:t>
        <a:bodyPr/>
        <a:lstStyle/>
        <a:p>
          <a:endParaRPr lang="en-US"/>
        </a:p>
      </dgm:t>
    </dgm:pt>
    <dgm:pt modelId="{DBD20ACC-74B7-4999-84F4-756B9B21CCAF}" type="sibTrans" cxnId="{A5DF2943-63F4-4506-9045-426D7A98F094}">
      <dgm:prSet/>
      <dgm:spPr/>
      <dgm:t>
        <a:bodyPr/>
        <a:lstStyle/>
        <a:p>
          <a:endParaRPr lang="en-US"/>
        </a:p>
      </dgm:t>
    </dgm:pt>
    <dgm:pt modelId="{6AA76C0E-4CD5-4CF9-A97F-FBF60B668878}" type="pres">
      <dgm:prSet presAssocID="{011F89A0-B6AB-4C33-AF7C-5F7B501C70E7}" presName="linear" presStyleCnt="0">
        <dgm:presLayoutVars>
          <dgm:dir/>
          <dgm:animLvl val="lvl"/>
          <dgm:resizeHandles val="exact"/>
        </dgm:presLayoutVars>
      </dgm:prSet>
      <dgm:spPr/>
    </dgm:pt>
    <dgm:pt modelId="{9ADCC6AA-39D0-4A74-B20B-AB9B03CEF2B6}" type="pres">
      <dgm:prSet presAssocID="{460D50D3-9F0A-48FF-AFAC-16FED4D388CF}" presName="parentLin" presStyleCnt="0"/>
      <dgm:spPr/>
    </dgm:pt>
    <dgm:pt modelId="{027560D9-BF1A-45D5-A697-AC259A6DC70F}" type="pres">
      <dgm:prSet presAssocID="{460D50D3-9F0A-48FF-AFAC-16FED4D388CF}" presName="parentLeftMargin" presStyleLbl="node1" presStyleIdx="0" presStyleCnt="3"/>
      <dgm:spPr/>
    </dgm:pt>
    <dgm:pt modelId="{C7A2FDD5-ABA4-4988-AE2C-22FE649F6E26}" type="pres">
      <dgm:prSet presAssocID="{460D50D3-9F0A-48FF-AFAC-16FED4D388CF}" presName="parentText" presStyleLbl="node1" presStyleIdx="0" presStyleCnt="3" custLinFactNeighborX="11111" custLinFactNeighborY="-4127">
        <dgm:presLayoutVars>
          <dgm:chMax val="0"/>
          <dgm:bulletEnabled val="1"/>
        </dgm:presLayoutVars>
      </dgm:prSet>
      <dgm:spPr/>
    </dgm:pt>
    <dgm:pt modelId="{53DBA6E6-8C77-4608-A0BB-ABACCC30BCED}" type="pres">
      <dgm:prSet presAssocID="{460D50D3-9F0A-48FF-AFAC-16FED4D388CF}" presName="negativeSpace" presStyleCnt="0"/>
      <dgm:spPr/>
    </dgm:pt>
    <dgm:pt modelId="{54E5D7DA-1B17-42E5-AB21-44CD50831FFD}" type="pres">
      <dgm:prSet presAssocID="{460D50D3-9F0A-48FF-AFAC-16FED4D388CF}" presName="childText" presStyleLbl="conFgAcc1" presStyleIdx="0" presStyleCnt="3">
        <dgm:presLayoutVars>
          <dgm:bulletEnabled val="1"/>
        </dgm:presLayoutVars>
      </dgm:prSet>
      <dgm:spPr/>
    </dgm:pt>
    <dgm:pt modelId="{C16D56A8-E988-4D66-8EE1-D0EEA7A3D4CB}" type="pres">
      <dgm:prSet presAssocID="{6D75789E-C85D-4B10-9351-FFD2594CC96F}" presName="spaceBetweenRectangles" presStyleCnt="0"/>
      <dgm:spPr/>
    </dgm:pt>
    <dgm:pt modelId="{E54F2FF2-C9E5-43EF-A026-9C2204A68C6E}" type="pres">
      <dgm:prSet presAssocID="{1DFAFEC7-A797-4E86-A9D3-19E01DE66B1A}" presName="parentLin" presStyleCnt="0"/>
      <dgm:spPr/>
    </dgm:pt>
    <dgm:pt modelId="{07968DA3-F6E1-4634-80D8-A7221CE2B57C}" type="pres">
      <dgm:prSet presAssocID="{1DFAFEC7-A797-4E86-A9D3-19E01DE66B1A}" presName="parentLeftMargin" presStyleLbl="node1" presStyleIdx="0" presStyleCnt="3"/>
      <dgm:spPr/>
    </dgm:pt>
    <dgm:pt modelId="{ED1761B6-039F-4F75-AD2D-B29E349A1B27}" type="pres">
      <dgm:prSet presAssocID="{1DFAFEC7-A797-4E86-A9D3-19E01DE66B1A}" presName="parentText" presStyleLbl="node1" presStyleIdx="1" presStyleCnt="3" custLinFactNeighborX="11111" custLinFactNeighborY="1648">
        <dgm:presLayoutVars>
          <dgm:chMax val="0"/>
          <dgm:bulletEnabled val="1"/>
        </dgm:presLayoutVars>
      </dgm:prSet>
      <dgm:spPr/>
    </dgm:pt>
    <dgm:pt modelId="{AA9704BF-3442-4B70-8CAA-A5137D768D1C}" type="pres">
      <dgm:prSet presAssocID="{1DFAFEC7-A797-4E86-A9D3-19E01DE66B1A}" presName="negativeSpace" presStyleCnt="0"/>
      <dgm:spPr/>
    </dgm:pt>
    <dgm:pt modelId="{28C451D8-A7CE-4053-A37B-54F761A4CC53}" type="pres">
      <dgm:prSet presAssocID="{1DFAFEC7-A797-4E86-A9D3-19E01DE66B1A}" presName="childText" presStyleLbl="conFgAcc1" presStyleIdx="1" presStyleCnt="3">
        <dgm:presLayoutVars>
          <dgm:bulletEnabled val="1"/>
        </dgm:presLayoutVars>
      </dgm:prSet>
      <dgm:spPr/>
    </dgm:pt>
    <dgm:pt modelId="{89BE612D-EC70-4E77-8CAD-25C128012314}" type="pres">
      <dgm:prSet presAssocID="{315F3DF9-EEF3-4D57-A421-1A4812831961}" presName="spaceBetweenRectangles" presStyleCnt="0"/>
      <dgm:spPr/>
    </dgm:pt>
    <dgm:pt modelId="{8465F4F9-E41F-4AEA-9FFC-D828CB4E4235}" type="pres">
      <dgm:prSet presAssocID="{5AD55369-F9D9-40C6-B127-6DE0FF1708FA}" presName="parentLin" presStyleCnt="0"/>
      <dgm:spPr/>
    </dgm:pt>
    <dgm:pt modelId="{9B422CEB-42FC-4A71-BF6C-07040CECD4D2}" type="pres">
      <dgm:prSet presAssocID="{5AD55369-F9D9-40C6-B127-6DE0FF1708FA}" presName="parentLeftMargin" presStyleLbl="node1" presStyleIdx="1" presStyleCnt="3"/>
      <dgm:spPr/>
    </dgm:pt>
    <dgm:pt modelId="{BE4CF508-D4F7-4C7B-98C2-93CBE1C16D6C}" type="pres">
      <dgm:prSet presAssocID="{5AD55369-F9D9-40C6-B127-6DE0FF1708F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315E605-0902-421D-938C-A541F4F6692D}" type="pres">
      <dgm:prSet presAssocID="{5AD55369-F9D9-40C6-B127-6DE0FF1708FA}" presName="negativeSpace" presStyleCnt="0"/>
      <dgm:spPr/>
    </dgm:pt>
    <dgm:pt modelId="{D3F2DF1E-3E4F-4179-80DA-6E06261D3F0D}" type="pres">
      <dgm:prSet presAssocID="{5AD55369-F9D9-40C6-B127-6DE0FF1708F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EE3F407-0567-4AD2-8620-C67C81BD4682}" type="presOf" srcId="{5AD55369-F9D9-40C6-B127-6DE0FF1708FA}" destId="{BE4CF508-D4F7-4C7B-98C2-93CBE1C16D6C}" srcOrd="1" destOrd="0" presId="urn:microsoft.com/office/officeart/2005/8/layout/list1"/>
    <dgm:cxn modelId="{4BD1422E-257E-40EE-852D-79454B1DA7CB}" srcId="{011F89A0-B6AB-4C33-AF7C-5F7B501C70E7}" destId="{460D50D3-9F0A-48FF-AFAC-16FED4D388CF}" srcOrd="0" destOrd="0" parTransId="{0C65AA1A-5849-470A-8F8A-1BDB4385427E}" sibTransId="{6D75789E-C85D-4B10-9351-FFD2594CC96F}"/>
    <dgm:cxn modelId="{EE618635-9553-45E4-AE06-F0C38A3E48D4}" type="presOf" srcId="{460D50D3-9F0A-48FF-AFAC-16FED4D388CF}" destId="{C7A2FDD5-ABA4-4988-AE2C-22FE649F6E26}" srcOrd="1" destOrd="0" presId="urn:microsoft.com/office/officeart/2005/8/layout/list1"/>
    <dgm:cxn modelId="{1F550662-EC28-485C-932E-72D9DD779141}" type="presOf" srcId="{011F89A0-B6AB-4C33-AF7C-5F7B501C70E7}" destId="{6AA76C0E-4CD5-4CF9-A97F-FBF60B668878}" srcOrd="0" destOrd="0" presId="urn:microsoft.com/office/officeart/2005/8/layout/list1"/>
    <dgm:cxn modelId="{A5DF2943-63F4-4506-9045-426D7A98F094}" srcId="{011F89A0-B6AB-4C33-AF7C-5F7B501C70E7}" destId="{5AD55369-F9D9-40C6-B127-6DE0FF1708FA}" srcOrd="2" destOrd="0" parTransId="{664D9BC3-E6FC-4B53-A35E-21D650187C90}" sibTransId="{DBD20ACC-74B7-4999-84F4-756B9B21CCAF}"/>
    <dgm:cxn modelId="{C031F26F-C519-40D2-BA42-CB3D3AE8C7B7}" type="presOf" srcId="{1DFAFEC7-A797-4E86-A9D3-19E01DE66B1A}" destId="{ED1761B6-039F-4F75-AD2D-B29E349A1B27}" srcOrd="1" destOrd="0" presId="urn:microsoft.com/office/officeart/2005/8/layout/list1"/>
    <dgm:cxn modelId="{F75CB656-7A48-432C-8A31-F9BD96BA1E0D}" type="presOf" srcId="{5AD55369-F9D9-40C6-B127-6DE0FF1708FA}" destId="{9B422CEB-42FC-4A71-BF6C-07040CECD4D2}" srcOrd="0" destOrd="0" presId="urn:microsoft.com/office/officeart/2005/8/layout/list1"/>
    <dgm:cxn modelId="{31A3C58F-C860-482A-A03A-76C13E406A9D}" type="presOf" srcId="{1DFAFEC7-A797-4E86-A9D3-19E01DE66B1A}" destId="{07968DA3-F6E1-4634-80D8-A7221CE2B57C}" srcOrd="0" destOrd="0" presId="urn:microsoft.com/office/officeart/2005/8/layout/list1"/>
    <dgm:cxn modelId="{2B2C74CC-F5CD-4E42-993C-C0283C1B71D4}" type="presOf" srcId="{460D50D3-9F0A-48FF-AFAC-16FED4D388CF}" destId="{027560D9-BF1A-45D5-A697-AC259A6DC70F}" srcOrd="0" destOrd="0" presId="urn:microsoft.com/office/officeart/2005/8/layout/list1"/>
    <dgm:cxn modelId="{C3CFB7D4-7957-4918-8D48-EA8FB9A91AF0}" srcId="{011F89A0-B6AB-4C33-AF7C-5F7B501C70E7}" destId="{1DFAFEC7-A797-4E86-A9D3-19E01DE66B1A}" srcOrd="1" destOrd="0" parTransId="{B12EC759-E5CD-4098-908B-CA4A867D4156}" sibTransId="{315F3DF9-EEF3-4D57-A421-1A4812831961}"/>
    <dgm:cxn modelId="{748231E8-AA2B-4A3B-8A6F-A3DDB5014C1C}" type="presParOf" srcId="{6AA76C0E-4CD5-4CF9-A97F-FBF60B668878}" destId="{9ADCC6AA-39D0-4A74-B20B-AB9B03CEF2B6}" srcOrd="0" destOrd="0" presId="urn:microsoft.com/office/officeart/2005/8/layout/list1"/>
    <dgm:cxn modelId="{6A1047CD-7291-40BF-A6E3-A2D6DD4A7497}" type="presParOf" srcId="{9ADCC6AA-39D0-4A74-B20B-AB9B03CEF2B6}" destId="{027560D9-BF1A-45D5-A697-AC259A6DC70F}" srcOrd="0" destOrd="0" presId="urn:microsoft.com/office/officeart/2005/8/layout/list1"/>
    <dgm:cxn modelId="{B8190821-D58E-4A32-ABB4-515F5B2B0B38}" type="presParOf" srcId="{9ADCC6AA-39D0-4A74-B20B-AB9B03CEF2B6}" destId="{C7A2FDD5-ABA4-4988-AE2C-22FE649F6E26}" srcOrd="1" destOrd="0" presId="urn:microsoft.com/office/officeart/2005/8/layout/list1"/>
    <dgm:cxn modelId="{C20BABEC-CCFC-4B55-8A6C-33FDA43F0A2C}" type="presParOf" srcId="{6AA76C0E-4CD5-4CF9-A97F-FBF60B668878}" destId="{53DBA6E6-8C77-4608-A0BB-ABACCC30BCED}" srcOrd="1" destOrd="0" presId="urn:microsoft.com/office/officeart/2005/8/layout/list1"/>
    <dgm:cxn modelId="{5D4C4472-8A7C-479F-8B5F-82EABCC0C437}" type="presParOf" srcId="{6AA76C0E-4CD5-4CF9-A97F-FBF60B668878}" destId="{54E5D7DA-1B17-42E5-AB21-44CD50831FFD}" srcOrd="2" destOrd="0" presId="urn:microsoft.com/office/officeart/2005/8/layout/list1"/>
    <dgm:cxn modelId="{8E1DCF0F-F06A-4F4B-A0F0-A86BA92E536C}" type="presParOf" srcId="{6AA76C0E-4CD5-4CF9-A97F-FBF60B668878}" destId="{C16D56A8-E988-4D66-8EE1-D0EEA7A3D4CB}" srcOrd="3" destOrd="0" presId="urn:microsoft.com/office/officeart/2005/8/layout/list1"/>
    <dgm:cxn modelId="{3E0089F2-592C-450F-867E-A1F2AD172549}" type="presParOf" srcId="{6AA76C0E-4CD5-4CF9-A97F-FBF60B668878}" destId="{E54F2FF2-C9E5-43EF-A026-9C2204A68C6E}" srcOrd="4" destOrd="0" presId="urn:microsoft.com/office/officeart/2005/8/layout/list1"/>
    <dgm:cxn modelId="{D6B847D4-E74B-4AD9-A7CA-742E3695A474}" type="presParOf" srcId="{E54F2FF2-C9E5-43EF-A026-9C2204A68C6E}" destId="{07968DA3-F6E1-4634-80D8-A7221CE2B57C}" srcOrd="0" destOrd="0" presId="urn:microsoft.com/office/officeart/2005/8/layout/list1"/>
    <dgm:cxn modelId="{A0572795-B24D-42EE-8345-F42C367E99B7}" type="presParOf" srcId="{E54F2FF2-C9E5-43EF-A026-9C2204A68C6E}" destId="{ED1761B6-039F-4F75-AD2D-B29E349A1B27}" srcOrd="1" destOrd="0" presId="urn:microsoft.com/office/officeart/2005/8/layout/list1"/>
    <dgm:cxn modelId="{3F43A920-0A02-43F8-BE00-D05F48421FD2}" type="presParOf" srcId="{6AA76C0E-4CD5-4CF9-A97F-FBF60B668878}" destId="{AA9704BF-3442-4B70-8CAA-A5137D768D1C}" srcOrd="5" destOrd="0" presId="urn:microsoft.com/office/officeart/2005/8/layout/list1"/>
    <dgm:cxn modelId="{A5C0BFA9-C16D-495E-A441-69F18B28A3A4}" type="presParOf" srcId="{6AA76C0E-4CD5-4CF9-A97F-FBF60B668878}" destId="{28C451D8-A7CE-4053-A37B-54F761A4CC53}" srcOrd="6" destOrd="0" presId="urn:microsoft.com/office/officeart/2005/8/layout/list1"/>
    <dgm:cxn modelId="{5540EB98-651B-4634-ADF8-14E5A3372D6C}" type="presParOf" srcId="{6AA76C0E-4CD5-4CF9-A97F-FBF60B668878}" destId="{89BE612D-EC70-4E77-8CAD-25C128012314}" srcOrd="7" destOrd="0" presId="urn:microsoft.com/office/officeart/2005/8/layout/list1"/>
    <dgm:cxn modelId="{307B60D1-34F2-4C7C-90E6-9046B4762157}" type="presParOf" srcId="{6AA76C0E-4CD5-4CF9-A97F-FBF60B668878}" destId="{8465F4F9-E41F-4AEA-9FFC-D828CB4E4235}" srcOrd="8" destOrd="0" presId="urn:microsoft.com/office/officeart/2005/8/layout/list1"/>
    <dgm:cxn modelId="{A2B996AA-DFB3-4614-B672-39D647D50ECE}" type="presParOf" srcId="{8465F4F9-E41F-4AEA-9FFC-D828CB4E4235}" destId="{9B422CEB-42FC-4A71-BF6C-07040CECD4D2}" srcOrd="0" destOrd="0" presId="urn:microsoft.com/office/officeart/2005/8/layout/list1"/>
    <dgm:cxn modelId="{A93599AC-55CC-4230-A6E6-F42314250043}" type="presParOf" srcId="{8465F4F9-E41F-4AEA-9FFC-D828CB4E4235}" destId="{BE4CF508-D4F7-4C7B-98C2-93CBE1C16D6C}" srcOrd="1" destOrd="0" presId="urn:microsoft.com/office/officeart/2005/8/layout/list1"/>
    <dgm:cxn modelId="{59772D86-5836-4936-9C29-C67532A55361}" type="presParOf" srcId="{6AA76C0E-4CD5-4CF9-A97F-FBF60B668878}" destId="{A315E605-0902-421D-938C-A541F4F6692D}" srcOrd="9" destOrd="0" presId="urn:microsoft.com/office/officeart/2005/8/layout/list1"/>
    <dgm:cxn modelId="{8BD44F3E-6430-4111-9113-E426D80D43AF}" type="presParOf" srcId="{6AA76C0E-4CD5-4CF9-A97F-FBF60B668878}" destId="{D3F2DF1E-3E4F-4179-80DA-6E06261D3F0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E39C8F-58C4-4E57-87EC-3AA06A5623D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4254D7B-9FDF-44C8-997E-7064A09D221D}">
      <dgm:prSet phldrT="[Text]"/>
      <dgm:spPr/>
      <dgm:t>
        <a:bodyPr/>
        <a:lstStyle/>
        <a:p>
          <a:pPr algn="l"/>
          <a:r>
            <a:rPr lang="en-US" dirty="0"/>
            <a:t>Take vaccine </a:t>
          </a:r>
        </a:p>
        <a:p>
          <a:pPr algn="l"/>
          <a:r>
            <a:rPr lang="en-US" dirty="0"/>
            <a:t>Get the screening done if you are eligible.</a:t>
          </a:r>
        </a:p>
      </dgm:t>
    </dgm:pt>
    <dgm:pt modelId="{7A7F3DE8-7548-465A-955E-B122C3FF7F09}" type="parTrans" cxnId="{C51D0033-7C42-4662-9C57-715D0F2059FB}">
      <dgm:prSet/>
      <dgm:spPr/>
      <dgm:t>
        <a:bodyPr/>
        <a:lstStyle/>
        <a:p>
          <a:endParaRPr lang="en-US"/>
        </a:p>
      </dgm:t>
    </dgm:pt>
    <dgm:pt modelId="{8DA78B01-40CD-4FCB-ADAA-862DC741FB7B}" type="sibTrans" cxnId="{C51D0033-7C42-4662-9C57-715D0F2059FB}">
      <dgm:prSet/>
      <dgm:spPr/>
      <dgm:t>
        <a:bodyPr/>
        <a:lstStyle/>
        <a:p>
          <a:endParaRPr lang="en-US"/>
        </a:p>
      </dgm:t>
    </dgm:pt>
    <dgm:pt modelId="{EB8CB47C-5A57-4810-B857-621C4C1F6465}">
      <dgm:prSet phldrT="[Text]"/>
      <dgm:spPr/>
      <dgm:t>
        <a:bodyPr/>
        <a:lstStyle/>
        <a:p>
          <a:pPr algn="l"/>
          <a:r>
            <a:rPr lang="en-US" dirty="0"/>
            <a:t>Reach out  to as many women as possible.</a:t>
          </a:r>
        </a:p>
        <a:p>
          <a:pPr algn="l"/>
          <a:r>
            <a:rPr lang="en-US" dirty="0"/>
            <a:t>Family members, relatives, friends &amp; neighbors. </a:t>
          </a:r>
        </a:p>
      </dgm:t>
    </dgm:pt>
    <dgm:pt modelId="{2F79678C-8685-49D1-901B-2782AA2C3798}" type="parTrans" cxnId="{FAC0E171-2C85-44E7-BBA0-4DC0684C3621}">
      <dgm:prSet/>
      <dgm:spPr/>
      <dgm:t>
        <a:bodyPr/>
        <a:lstStyle/>
        <a:p>
          <a:endParaRPr lang="en-US"/>
        </a:p>
      </dgm:t>
    </dgm:pt>
    <dgm:pt modelId="{964030FD-9168-47F0-A937-72D773451C9F}" type="sibTrans" cxnId="{FAC0E171-2C85-44E7-BBA0-4DC0684C3621}">
      <dgm:prSet/>
      <dgm:spPr/>
      <dgm:t>
        <a:bodyPr/>
        <a:lstStyle/>
        <a:p>
          <a:endParaRPr lang="en-US"/>
        </a:p>
      </dgm:t>
    </dgm:pt>
    <dgm:pt modelId="{58E601DC-F4EB-44C6-9AE4-1A1BD809F187}">
      <dgm:prSet phldrT="[Text]"/>
      <dgm:spPr/>
      <dgm:t>
        <a:bodyPr/>
        <a:lstStyle/>
        <a:p>
          <a:pPr algn="l"/>
          <a:r>
            <a:rPr lang="en-US" dirty="0"/>
            <a:t>Organize camps, awareness talks in schools, colleges, women organizations and IT companies.</a:t>
          </a:r>
        </a:p>
      </dgm:t>
    </dgm:pt>
    <dgm:pt modelId="{5EE11FB0-8C76-4D09-ACC0-4D26554A5957}" type="parTrans" cxnId="{F382F399-C728-4EA6-9CB7-0FF8BE04D0A5}">
      <dgm:prSet/>
      <dgm:spPr/>
      <dgm:t>
        <a:bodyPr/>
        <a:lstStyle/>
        <a:p>
          <a:endParaRPr lang="en-US"/>
        </a:p>
      </dgm:t>
    </dgm:pt>
    <dgm:pt modelId="{1D868D8B-2FAB-49C6-A13F-E147E3C110CF}" type="sibTrans" cxnId="{F382F399-C728-4EA6-9CB7-0FF8BE04D0A5}">
      <dgm:prSet/>
      <dgm:spPr/>
      <dgm:t>
        <a:bodyPr/>
        <a:lstStyle/>
        <a:p>
          <a:endParaRPr lang="en-US"/>
        </a:p>
      </dgm:t>
    </dgm:pt>
    <dgm:pt modelId="{61333DF0-A46D-485E-AE00-B21FD4B824B8}" type="pres">
      <dgm:prSet presAssocID="{89E39C8F-58C4-4E57-87EC-3AA06A5623DC}" presName="compositeShape" presStyleCnt="0">
        <dgm:presLayoutVars>
          <dgm:dir/>
          <dgm:resizeHandles/>
        </dgm:presLayoutVars>
      </dgm:prSet>
      <dgm:spPr/>
    </dgm:pt>
    <dgm:pt modelId="{1CF93C27-9A15-42CE-8DF1-FDD33A571F0A}" type="pres">
      <dgm:prSet presAssocID="{89E39C8F-58C4-4E57-87EC-3AA06A5623DC}" presName="pyramid" presStyleLbl="node1" presStyleIdx="0" presStyleCnt="1"/>
      <dgm:spPr/>
    </dgm:pt>
    <dgm:pt modelId="{A136A76C-C4CF-4D5E-8F40-237E19F8C79E}" type="pres">
      <dgm:prSet presAssocID="{89E39C8F-58C4-4E57-87EC-3AA06A5623DC}" presName="theList" presStyleCnt="0"/>
      <dgm:spPr/>
    </dgm:pt>
    <dgm:pt modelId="{C209B185-827C-4085-B2FD-A7AF4FB42B1A}" type="pres">
      <dgm:prSet presAssocID="{04254D7B-9FDF-44C8-997E-7064A09D221D}" presName="aNode" presStyleLbl="fgAcc1" presStyleIdx="0" presStyleCnt="3" custLinFactNeighborX="3768" custLinFactNeighborY="1623">
        <dgm:presLayoutVars>
          <dgm:bulletEnabled val="1"/>
        </dgm:presLayoutVars>
      </dgm:prSet>
      <dgm:spPr/>
    </dgm:pt>
    <dgm:pt modelId="{E144FDCA-2E7B-4C6F-BC20-47632FBF381D}" type="pres">
      <dgm:prSet presAssocID="{04254D7B-9FDF-44C8-997E-7064A09D221D}" presName="aSpace" presStyleCnt="0"/>
      <dgm:spPr/>
    </dgm:pt>
    <dgm:pt modelId="{7F9A59FB-60A1-4992-87D3-AFCD43DA083C}" type="pres">
      <dgm:prSet presAssocID="{EB8CB47C-5A57-4810-B857-621C4C1F6465}" presName="aNode" presStyleLbl="fgAcc1" presStyleIdx="1" presStyleCnt="3">
        <dgm:presLayoutVars>
          <dgm:bulletEnabled val="1"/>
        </dgm:presLayoutVars>
      </dgm:prSet>
      <dgm:spPr/>
    </dgm:pt>
    <dgm:pt modelId="{3B9706CD-7A06-4101-AEB0-96BC26EA9030}" type="pres">
      <dgm:prSet presAssocID="{EB8CB47C-5A57-4810-B857-621C4C1F6465}" presName="aSpace" presStyleCnt="0"/>
      <dgm:spPr/>
    </dgm:pt>
    <dgm:pt modelId="{19A233F7-F202-41A0-AD0D-78F73D9DD3D2}" type="pres">
      <dgm:prSet presAssocID="{58E601DC-F4EB-44C6-9AE4-1A1BD809F187}" presName="aNode" presStyleLbl="fgAcc1" presStyleIdx="2" presStyleCnt="3">
        <dgm:presLayoutVars>
          <dgm:bulletEnabled val="1"/>
        </dgm:presLayoutVars>
      </dgm:prSet>
      <dgm:spPr/>
    </dgm:pt>
    <dgm:pt modelId="{FD5670AA-6A34-4D70-97C1-21A62418A310}" type="pres">
      <dgm:prSet presAssocID="{58E601DC-F4EB-44C6-9AE4-1A1BD809F187}" presName="aSpace" presStyleCnt="0"/>
      <dgm:spPr/>
    </dgm:pt>
  </dgm:ptLst>
  <dgm:cxnLst>
    <dgm:cxn modelId="{C51D0033-7C42-4662-9C57-715D0F2059FB}" srcId="{89E39C8F-58C4-4E57-87EC-3AA06A5623DC}" destId="{04254D7B-9FDF-44C8-997E-7064A09D221D}" srcOrd="0" destOrd="0" parTransId="{7A7F3DE8-7548-465A-955E-B122C3FF7F09}" sibTransId="{8DA78B01-40CD-4FCB-ADAA-862DC741FB7B}"/>
    <dgm:cxn modelId="{633CF040-8CA6-4D8A-93B0-749B6B2B749E}" type="presOf" srcId="{58E601DC-F4EB-44C6-9AE4-1A1BD809F187}" destId="{19A233F7-F202-41A0-AD0D-78F73D9DD3D2}" srcOrd="0" destOrd="0" presId="urn:microsoft.com/office/officeart/2005/8/layout/pyramid2"/>
    <dgm:cxn modelId="{FAC0E171-2C85-44E7-BBA0-4DC0684C3621}" srcId="{89E39C8F-58C4-4E57-87EC-3AA06A5623DC}" destId="{EB8CB47C-5A57-4810-B857-621C4C1F6465}" srcOrd="1" destOrd="0" parTransId="{2F79678C-8685-49D1-901B-2782AA2C3798}" sibTransId="{964030FD-9168-47F0-A937-72D773451C9F}"/>
    <dgm:cxn modelId="{F382F399-C728-4EA6-9CB7-0FF8BE04D0A5}" srcId="{89E39C8F-58C4-4E57-87EC-3AA06A5623DC}" destId="{58E601DC-F4EB-44C6-9AE4-1A1BD809F187}" srcOrd="2" destOrd="0" parTransId="{5EE11FB0-8C76-4D09-ACC0-4D26554A5957}" sibTransId="{1D868D8B-2FAB-49C6-A13F-E147E3C110CF}"/>
    <dgm:cxn modelId="{0450ABB2-7BF0-4E87-B142-3E7E0C03A8B5}" type="presOf" srcId="{EB8CB47C-5A57-4810-B857-621C4C1F6465}" destId="{7F9A59FB-60A1-4992-87D3-AFCD43DA083C}" srcOrd="0" destOrd="0" presId="urn:microsoft.com/office/officeart/2005/8/layout/pyramid2"/>
    <dgm:cxn modelId="{F8AAA9E2-B735-49DF-8076-7ADC2295ED55}" type="presOf" srcId="{89E39C8F-58C4-4E57-87EC-3AA06A5623DC}" destId="{61333DF0-A46D-485E-AE00-B21FD4B824B8}" srcOrd="0" destOrd="0" presId="urn:microsoft.com/office/officeart/2005/8/layout/pyramid2"/>
    <dgm:cxn modelId="{2EDA06EA-7D3D-4348-831A-B75A7546F64F}" type="presOf" srcId="{04254D7B-9FDF-44C8-997E-7064A09D221D}" destId="{C209B185-827C-4085-B2FD-A7AF4FB42B1A}" srcOrd="0" destOrd="0" presId="urn:microsoft.com/office/officeart/2005/8/layout/pyramid2"/>
    <dgm:cxn modelId="{D4061C4A-DDFA-4B67-B539-FC7968039C4D}" type="presParOf" srcId="{61333DF0-A46D-485E-AE00-B21FD4B824B8}" destId="{1CF93C27-9A15-42CE-8DF1-FDD33A571F0A}" srcOrd="0" destOrd="0" presId="urn:microsoft.com/office/officeart/2005/8/layout/pyramid2"/>
    <dgm:cxn modelId="{09089E7A-BE92-4317-910E-B20574DB827A}" type="presParOf" srcId="{61333DF0-A46D-485E-AE00-B21FD4B824B8}" destId="{A136A76C-C4CF-4D5E-8F40-237E19F8C79E}" srcOrd="1" destOrd="0" presId="urn:microsoft.com/office/officeart/2005/8/layout/pyramid2"/>
    <dgm:cxn modelId="{B26C80B2-01D7-45E8-974F-E283015A2075}" type="presParOf" srcId="{A136A76C-C4CF-4D5E-8F40-237E19F8C79E}" destId="{C209B185-827C-4085-B2FD-A7AF4FB42B1A}" srcOrd="0" destOrd="0" presId="urn:microsoft.com/office/officeart/2005/8/layout/pyramid2"/>
    <dgm:cxn modelId="{314C98E7-333B-48F7-A367-2740D8962949}" type="presParOf" srcId="{A136A76C-C4CF-4D5E-8F40-237E19F8C79E}" destId="{E144FDCA-2E7B-4C6F-BC20-47632FBF381D}" srcOrd="1" destOrd="0" presId="urn:microsoft.com/office/officeart/2005/8/layout/pyramid2"/>
    <dgm:cxn modelId="{D67786D4-9A04-425B-90CB-FC30E75B6204}" type="presParOf" srcId="{A136A76C-C4CF-4D5E-8F40-237E19F8C79E}" destId="{7F9A59FB-60A1-4992-87D3-AFCD43DA083C}" srcOrd="2" destOrd="0" presId="urn:microsoft.com/office/officeart/2005/8/layout/pyramid2"/>
    <dgm:cxn modelId="{0F517F5A-5C2A-4A0B-A6F4-5FA60520D029}" type="presParOf" srcId="{A136A76C-C4CF-4D5E-8F40-237E19F8C79E}" destId="{3B9706CD-7A06-4101-AEB0-96BC26EA9030}" srcOrd="3" destOrd="0" presId="urn:microsoft.com/office/officeart/2005/8/layout/pyramid2"/>
    <dgm:cxn modelId="{49B7002B-25A1-4642-8C48-9E97019C206A}" type="presParOf" srcId="{A136A76C-C4CF-4D5E-8F40-237E19F8C79E}" destId="{19A233F7-F202-41A0-AD0D-78F73D9DD3D2}" srcOrd="4" destOrd="0" presId="urn:microsoft.com/office/officeart/2005/8/layout/pyramid2"/>
    <dgm:cxn modelId="{2576C0B1-FE84-451F-AE61-475821EE5419}" type="presParOf" srcId="{A136A76C-C4CF-4D5E-8F40-237E19F8C79E}" destId="{FD5670AA-6A34-4D70-97C1-21A62418A310}" srcOrd="5" destOrd="0" presId="urn:microsoft.com/office/officeart/2005/8/layout/pyramid2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B9E9A-F8E2-440B-AB9F-E33871C035DD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Lack of proper education and cultural barriers.</a:t>
          </a:r>
        </a:p>
      </dsp:txBody>
      <dsp:txXfrm>
        <a:off x="4312835" y="3117207"/>
        <a:ext cx="1348197" cy="918226"/>
      </dsp:txXfrm>
    </dsp:sp>
    <dsp:sp modelId="{1547405E-7744-4F67-B541-F74D9B054D41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Discouragement for screening.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Lack of transport facilities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Financial constraint.</a:t>
          </a:r>
        </a:p>
      </dsp:txBody>
      <dsp:txXfrm>
        <a:off x="434967" y="3117207"/>
        <a:ext cx="1348197" cy="918226"/>
      </dsp:txXfrm>
    </dsp:sp>
    <dsp:sp modelId="{A0E85D20-7111-4D54-9154-6DEA4384448A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Hesitancy to get the check up  for the fear of cancer detection.</a:t>
          </a:r>
        </a:p>
      </dsp:txBody>
      <dsp:txXfrm>
        <a:off x="4312835" y="28567"/>
        <a:ext cx="1348197" cy="918226"/>
      </dsp:txXfrm>
    </dsp:sp>
    <dsp:sp modelId="{11CA446C-E61F-429F-BDB1-D667DD0BE9E7}">
      <dsp:nvSpPr>
        <dsp:cNvPr id="0" name=""/>
        <dsp:cNvSpPr/>
      </dsp:nvSpPr>
      <dsp:spPr>
        <a:xfrm>
          <a:off x="406400" y="0"/>
          <a:ext cx="2007616" cy="1300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Awareness regarding cervical cancer &amp; its prevention is almost</a:t>
          </a:r>
          <a:r>
            <a:rPr lang="en-US" sz="1000" b="1" kern="1200" dirty="0"/>
            <a:t>                           NIL</a:t>
          </a:r>
        </a:p>
      </dsp:txBody>
      <dsp:txXfrm>
        <a:off x="434967" y="28567"/>
        <a:ext cx="1348197" cy="918226"/>
      </dsp:txXfrm>
    </dsp:sp>
    <dsp:sp modelId="{E3857904-BBF8-472C-99CE-68FB80E9F17A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Awareness</a:t>
          </a:r>
          <a:r>
            <a:rPr lang="en-US" sz="1400" kern="1200" baseline="0" dirty="0"/>
            <a:t> </a:t>
          </a:r>
          <a:endParaRPr lang="en-US" sz="1400" kern="1200" dirty="0"/>
        </a:p>
      </dsp:txBody>
      <dsp:txXfrm>
        <a:off x="1763056" y="747055"/>
        <a:ext cx="1244304" cy="1244304"/>
      </dsp:txXfrm>
    </dsp:sp>
    <dsp:sp modelId="{E2AED6BC-3B1E-461C-AE88-2358E875BAF5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Hesitancy &amp; fear</a:t>
          </a:r>
        </a:p>
      </dsp:txBody>
      <dsp:txXfrm rot="-5400000">
        <a:off x="3088640" y="747055"/>
        <a:ext cx="1244304" cy="1244304"/>
      </dsp:txXfrm>
    </dsp:sp>
    <dsp:sp modelId="{5A3149ED-1F44-4172-9AE4-5B7247F03BB2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Illiteracy</a:t>
          </a:r>
        </a:p>
      </dsp:txBody>
      <dsp:txXfrm rot="10800000">
        <a:off x="3088640" y="2072640"/>
        <a:ext cx="1244304" cy="1244304"/>
      </dsp:txXfrm>
    </dsp:sp>
    <dsp:sp modelId="{79A4E63E-24C1-497C-A317-2935C55687D5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Lack of family support</a:t>
          </a:r>
        </a:p>
      </dsp:txBody>
      <dsp:txXfrm rot="5400000">
        <a:off x="1763056" y="2072640"/>
        <a:ext cx="1244304" cy="1244304"/>
      </dsp:txXfrm>
    </dsp:sp>
    <dsp:sp modelId="{FAD8300B-36DD-458D-8F9C-A65ABD28A42E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71A1B-AEBB-46F1-B2E4-74FAC40071E7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51CA2-C9FF-419D-8833-5CB1AB5CF9A5}">
      <dsp:nvSpPr>
        <dsp:cNvPr id="0" name=""/>
        <dsp:cNvSpPr/>
      </dsp:nvSpPr>
      <dsp:spPr>
        <a:xfrm>
          <a:off x="0" y="0"/>
          <a:ext cx="6096000" cy="203454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9683C-531C-43CE-A059-E71C57301B41}">
      <dsp:nvSpPr>
        <dsp:cNvPr id="0" name=""/>
        <dsp:cNvSpPr/>
      </dsp:nvSpPr>
      <dsp:spPr>
        <a:xfrm>
          <a:off x="182879" y="271272"/>
          <a:ext cx="1790700" cy="1491996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5E389-14A8-46F9-A2B7-426D0A9AA992}">
      <dsp:nvSpPr>
        <dsp:cNvPr id="0" name=""/>
        <dsp:cNvSpPr/>
      </dsp:nvSpPr>
      <dsp:spPr>
        <a:xfrm rot="10800000">
          <a:off x="228596" y="2034540"/>
          <a:ext cx="1790700" cy="24866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for 48.05%  of female population accounts </a:t>
          </a:r>
          <a:r>
            <a:rPr lang="en-US" sz="1400" b="1" kern="1200" dirty="0">
              <a:solidFill>
                <a:schemeClr val="tx1"/>
              </a:solidFill>
            </a:rPr>
            <a:t>675 millions.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68%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/>
            <a:t>of these females are in the age group of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15-64</a:t>
          </a:r>
          <a:r>
            <a:rPr lang="en-US" sz="1400" kern="1200" dirty="0">
              <a:solidFill>
                <a:schemeClr val="tx1"/>
              </a:solidFill>
            </a:rPr>
            <a:t> yrs.</a:t>
          </a:r>
        </a:p>
      </dsp:txBody>
      <dsp:txXfrm rot="10800000">
        <a:off x="283666" y="2034540"/>
        <a:ext cx="1680560" cy="2431590"/>
      </dsp:txXfrm>
    </dsp:sp>
    <dsp:sp modelId="{B8E34D53-E2F3-4899-8FE9-E3BE982348BE}">
      <dsp:nvSpPr>
        <dsp:cNvPr id="0" name=""/>
        <dsp:cNvSpPr/>
      </dsp:nvSpPr>
      <dsp:spPr>
        <a:xfrm>
          <a:off x="2152650" y="271272"/>
          <a:ext cx="1790700" cy="1491996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4E35D-C176-4619-8CAF-1732F87130E6}">
      <dsp:nvSpPr>
        <dsp:cNvPr id="0" name=""/>
        <dsp:cNvSpPr/>
      </dsp:nvSpPr>
      <dsp:spPr>
        <a:xfrm rot="10800000">
          <a:off x="2152650" y="2034540"/>
          <a:ext cx="1790700" cy="24866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Cytology labs.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Cytologists.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Cost effective HPV  DNA testing.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Expertise to interpret VIA results</a:t>
          </a:r>
        </a:p>
      </dsp:txBody>
      <dsp:txXfrm rot="10800000">
        <a:off x="2207720" y="2034540"/>
        <a:ext cx="1680560" cy="2431590"/>
      </dsp:txXfrm>
    </dsp:sp>
    <dsp:sp modelId="{57A74336-F609-4DC8-B8EC-4F378436DBC3}">
      <dsp:nvSpPr>
        <dsp:cNvPr id="0" name=""/>
        <dsp:cNvSpPr/>
      </dsp:nvSpPr>
      <dsp:spPr>
        <a:xfrm>
          <a:off x="4122420" y="271272"/>
          <a:ext cx="1790700" cy="1491996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68A3B-77ED-44FF-906E-E8E64F2DFDF9}">
      <dsp:nvSpPr>
        <dsp:cNvPr id="0" name=""/>
        <dsp:cNvSpPr/>
      </dsp:nvSpPr>
      <dsp:spPr>
        <a:xfrm rot="10800000">
          <a:off x="4122420" y="2034540"/>
          <a:ext cx="1790700" cy="248666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Cost is the main barrier for implementing the best screening test.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Vaccine which is available is not affordable to all.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10800000">
        <a:off x="4177490" y="2034540"/>
        <a:ext cx="1680560" cy="2431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EA23A-2E52-4CC0-BADD-A966D903F5BC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GOVT</a:t>
          </a:r>
        </a:p>
      </dsp:txBody>
      <dsp:txXfrm rot="-5400000">
        <a:off x="0" y="522165"/>
        <a:ext cx="1038004" cy="444858"/>
      </dsp:txXfrm>
    </dsp:sp>
    <dsp:sp modelId="{A04C834E-D85C-4E15-A2FD-0E388A7E29B0}">
      <dsp:nvSpPr>
        <dsp:cNvPr id="0" name=""/>
        <dsp:cNvSpPr/>
      </dsp:nvSpPr>
      <dsp:spPr>
        <a:xfrm rot="5400000">
          <a:off x="3085071" y="-2045080"/>
          <a:ext cx="963860" cy="505799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NCD project includes cervical cancer screening by VIA.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Except in a very few states, it is not implemented successfully.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Govt. is not serious about strict implementation.</a:t>
          </a:r>
        </a:p>
      </dsp:txBody>
      <dsp:txXfrm rot="-5400000">
        <a:off x="1038004" y="49039"/>
        <a:ext cx="5010943" cy="869756"/>
      </dsp:txXfrm>
    </dsp:sp>
    <dsp:sp modelId="{A48D195F-CE7E-49CC-B56A-BEAAF0DD1F14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Professional bodies</a:t>
          </a:r>
        </a:p>
      </dsp:txBody>
      <dsp:txXfrm rot="-5400000">
        <a:off x="0" y="1809570"/>
        <a:ext cx="1038004" cy="444858"/>
      </dsp:txXfrm>
    </dsp:sp>
    <dsp:sp modelId="{65B5B237-39A8-4465-87E0-77EC8D7B92D3}">
      <dsp:nvSpPr>
        <dsp:cNvPr id="0" name=""/>
        <dsp:cNvSpPr/>
      </dsp:nvSpPr>
      <dsp:spPr>
        <a:xfrm rot="5400000">
          <a:off x="3085071" y="-756498"/>
          <a:ext cx="963860" cy="505799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Lease importance is given.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Awareness among professionals is not adequate.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Involvement is lacking.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</dsp:txBody>
      <dsp:txXfrm rot="-5400000">
        <a:off x="1038004" y="1337621"/>
        <a:ext cx="5010943" cy="869756"/>
      </dsp:txXfrm>
    </dsp:sp>
    <dsp:sp modelId="{9F055ED2-C650-49E6-AD4E-A0A3331AF8F1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Public</a:t>
          </a:r>
        </a:p>
      </dsp:txBody>
      <dsp:txXfrm rot="-5400000">
        <a:off x="0" y="3096976"/>
        <a:ext cx="1038004" cy="444858"/>
      </dsp:txXfrm>
    </dsp:sp>
    <dsp:sp modelId="{8C8D03B5-3142-4A3D-B0E4-6D5F179DE3D4}">
      <dsp:nvSpPr>
        <dsp:cNvPr id="0" name=""/>
        <dsp:cNvSpPr/>
      </dsp:nvSpPr>
      <dsp:spPr>
        <a:xfrm rot="5400000">
          <a:off x="3085071" y="530906"/>
          <a:ext cx="963860" cy="505799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Very poor awareness.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Concept of prevention &amp; early diagnosis is far from reality.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Financial constraints.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Fear of cancer diagnosis.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 rot="-5400000">
        <a:off x="1038004" y="2625025"/>
        <a:ext cx="5010943" cy="8697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5DDFC-AE5A-4FF5-A255-9A1A4AC48B0D}">
      <dsp:nvSpPr>
        <dsp:cNvPr id="0" name=""/>
        <dsp:cNvSpPr/>
      </dsp:nvSpPr>
      <dsp:spPr>
        <a:xfrm rot="16200000">
          <a:off x="-949282" y="1028340"/>
          <a:ext cx="4064000" cy="2007319"/>
        </a:xfrm>
        <a:prstGeom prst="flowChartManualOperation">
          <a:avLst/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2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To create awareness among the public regarding the disease &amp; its prevention. </a:t>
          </a:r>
        </a:p>
      </dsp:txBody>
      <dsp:txXfrm rot="5400000">
        <a:off x="79058" y="812800"/>
        <a:ext cx="2007319" cy="2438400"/>
      </dsp:txXfrm>
    </dsp:sp>
    <dsp:sp modelId="{E4529245-7D4D-4656-9130-4B58FB4EAAA8}">
      <dsp:nvSpPr>
        <dsp:cNvPr id="0" name=""/>
        <dsp:cNvSpPr/>
      </dsp:nvSpPr>
      <dsp:spPr>
        <a:xfrm rot="16200000">
          <a:off x="1130300" y="1028340"/>
          <a:ext cx="4064000" cy="2007319"/>
        </a:xfrm>
        <a:prstGeom prst="flowChartManualOperation">
          <a:avLst/>
        </a:prstGeom>
        <a:gradFill flip="none" rotWithShape="0">
          <a:gsLst>
            <a:gs pos="0">
              <a:schemeClr val="accent2">
                <a:hueOff val="2340759"/>
                <a:satOff val="-2919"/>
                <a:lumOff val="686"/>
                <a:tint val="66000"/>
                <a:satMod val="160000"/>
              </a:schemeClr>
            </a:gs>
            <a:gs pos="50000">
              <a:schemeClr val="accent2">
                <a:hueOff val="2340759"/>
                <a:satOff val="-2919"/>
                <a:lumOff val="686"/>
                <a:tint val="44500"/>
                <a:satMod val="160000"/>
              </a:schemeClr>
            </a:gs>
            <a:gs pos="100000">
              <a:schemeClr val="accent2">
                <a:hueOff val="2340759"/>
                <a:satOff val="-2919"/>
                <a:lumOff val="686"/>
                <a:tint val="23500"/>
                <a:satMod val="160000"/>
              </a:schemeClr>
            </a:gs>
          </a:gsLst>
          <a:lin ang="135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To encourage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Vaccination of all girls of 12-14 yrs. of age.</a:t>
          </a:r>
        </a:p>
      </dsp:txBody>
      <dsp:txXfrm rot="5400000">
        <a:off x="2158640" y="812800"/>
        <a:ext cx="2007319" cy="2438400"/>
      </dsp:txXfrm>
    </dsp:sp>
    <dsp:sp modelId="{8D43A6D0-8A40-4EE4-A25B-9226BB1339A3}">
      <dsp:nvSpPr>
        <dsp:cNvPr id="0" name=""/>
        <dsp:cNvSpPr/>
      </dsp:nvSpPr>
      <dsp:spPr>
        <a:xfrm rot="16200000">
          <a:off x="3288940" y="1028340"/>
          <a:ext cx="4064000" cy="2007319"/>
        </a:xfrm>
        <a:prstGeom prst="flowChartManualOperation">
          <a:avLst/>
        </a:prstGeom>
        <a:gradFill flip="none" rotWithShape="0">
          <a:gsLst>
            <a:gs pos="0">
              <a:schemeClr val="accent6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6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6">
                <a:lumMod val="40000"/>
                <a:lumOff val="60000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To provide facilities for screening of women at affordable cost.</a:t>
          </a:r>
        </a:p>
      </dsp:txBody>
      <dsp:txXfrm rot="5400000">
        <a:off x="4317280" y="812800"/>
        <a:ext cx="2007319" cy="243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D2E7C-A5A0-4931-9809-B6FE185CE59B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00C65-C720-451D-B462-AEEFDEE2B97B}">
      <dsp:nvSpPr>
        <dsp:cNvPr id="0" name=""/>
        <dsp:cNvSpPr/>
      </dsp:nvSpPr>
      <dsp:spPr>
        <a:xfrm>
          <a:off x="228612" y="304804"/>
          <a:ext cx="2417445" cy="149356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64B9C-4C5B-4DA1-8400-5A3583D86B9E}">
      <dsp:nvSpPr>
        <dsp:cNvPr id="0" name=""/>
        <dsp:cNvSpPr/>
      </dsp:nvSpPr>
      <dsp:spPr>
        <a:xfrm rot="10800000">
          <a:off x="24688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Low sensitivity 54.4%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High specificity 98.6%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Subjective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False negativity 5-15%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LBC overcomes the conventional pap limitations.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Computer assisted pap smear analysis reduces the burden on cytologists.</a:t>
          </a:r>
        </a:p>
      </dsp:txBody>
      <dsp:txXfrm rot="10800000">
        <a:off x="321232" y="2036683"/>
        <a:ext cx="2268755" cy="2414934"/>
      </dsp:txXfrm>
    </dsp:sp>
    <dsp:sp modelId="{A2E9DBC8-258C-4E6C-96B3-4466388FC284}">
      <dsp:nvSpPr>
        <dsp:cNvPr id="0" name=""/>
        <dsp:cNvSpPr/>
      </dsp:nvSpPr>
      <dsp:spPr>
        <a:xfrm>
          <a:off x="2906077" y="271557"/>
          <a:ext cx="2417445" cy="149356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43BBA-9BB6-435D-823D-A49D74F08CF2}">
      <dsp:nvSpPr>
        <dsp:cNvPr id="0" name=""/>
        <dsp:cNvSpPr/>
      </dsp:nvSpPr>
      <dsp:spPr>
        <a:xfrm rot="10800000">
          <a:off x="290607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Objective test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Eliminates subjective errors.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Sensitivity- 63.6%s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Specificity 96.28%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Screening interval can be prolonged.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Latest recommendation is twice screening between 35-45 yrs. of age.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 rot="10800000">
        <a:off x="2980422" y="2036683"/>
        <a:ext cx="2268755" cy="2414934"/>
      </dsp:txXfrm>
    </dsp:sp>
    <dsp:sp modelId="{25649D03-9BF0-4960-9A3C-7BE364B20C4B}">
      <dsp:nvSpPr>
        <dsp:cNvPr id="0" name=""/>
        <dsp:cNvSpPr/>
      </dsp:nvSpPr>
      <dsp:spPr>
        <a:xfrm>
          <a:off x="5565267" y="271557"/>
          <a:ext cx="2417445" cy="149356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29EE3-B0EB-4F19-884B-F9D452BD9F3C}">
      <dsp:nvSpPr>
        <dsp:cNvPr id="0" name=""/>
        <dsp:cNvSpPr/>
      </dsp:nvSpPr>
      <dsp:spPr>
        <a:xfrm rot="10800000">
          <a:off x="5562607" y="1981197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Subjective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Result depends on performer’s experience.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Low specificity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Unnecessary interventions.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Not suitable for post menopausal women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Advantages: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No cost 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Learning curve is short.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Health care workers can be trained.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Screen &amp; treat is possible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5636952" y="1981197"/>
        <a:ext cx="2268755" cy="24149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5A21E-FB6F-4514-98FA-576FE5A85A87}">
      <dsp:nvSpPr>
        <dsp:cNvPr id="0" name=""/>
        <dsp:cNvSpPr/>
      </dsp:nvSpPr>
      <dsp:spPr>
        <a:xfrm>
          <a:off x="1311994" y="2032"/>
          <a:ext cx="2491382" cy="14798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P16 :Cell cycle dependent protein kinase inhibitor negatively regulates cell cycle. Associated with Pre cancer &amp; cancer</a:t>
          </a:r>
        </a:p>
      </dsp:txBody>
      <dsp:txXfrm>
        <a:off x="1355337" y="45375"/>
        <a:ext cx="2404696" cy="1393158"/>
      </dsp:txXfrm>
    </dsp:sp>
    <dsp:sp modelId="{459D98A9-0618-4AF9-9B49-5B4AB6B3BFD1}">
      <dsp:nvSpPr>
        <dsp:cNvPr id="0" name=""/>
        <dsp:cNvSpPr/>
      </dsp:nvSpPr>
      <dsp:spPr>
        <a:xfrm>
          <a:off x="1561132" y="1481876"/>
          <a:ext cx="191457" cy="817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7372"/>
              </a:lnTo>
              <a:lnTo>
                <a:pt x="191457" y="8173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DADF4-9BC6-4BE2-9CA9-C2B03FF6BE9E}">
      <dsp:nvSpPr>
        <dsp:cNvPr id="0" name=""/>
        <dsp:cNvSpPr/>
      </dsp:nvSpPr>
      <dsp:spPr>
        <a:xfrm>
          <a:off x="1752590" y="1676404"/>
          <a:ext cx="1993106" cy="1245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Present in both normal &amp; abnormal cells.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Expressed in nucleus &amp; cytoplasm</a:t>
          </a:r>
        </a:p>
      </dsp:txBody>
      <dsp:txXfrm>
        <a:off x="1789075" y="1712889"/>
        <a:ext cx="1920136" cy="1172721"/>
      </dsp:txXfrm>
    </dsp:sp>
    <dsp:sp modelId="{7B592F31-D8D4-4F74-B06D-B7B0884CD1CD}">
      <dsp:nvSpPr>
        <dsp:cNvPr id="0" name=""/>
        <dsp:cNvSpPr/>
      </dsp:nvSpPr>
      <dsp:spPr>
        <a:xfrm>
          <a:off x="1561132" y="1481876"/>
          <a:ext cx="343870" cy="2305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5276"/>
              </a:lnTo>
              <a:lnTo>
                <a:pt x="343870" y="230527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42D19-4C21-4F1B-99DA-2EEF5126109A}">
      <dsp:nvSpPr>
        <dsp:cNvPr id="0" name=""/>
        <dsp:cNvSpPr/>
      </dsp:nvSpPr>
      <dsp:spPr>
        <a:xfrm>
          <a:off x="1905003" y="3200395"/>
          <a:ext cx="1993106" cy="1173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Inactivates the CDK that phosphorelates the Retinoblastoma (pRb) protein.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Over expression indicates persistence of HPV infection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   </a:t>
          </a:r>
        </a:p>
      </dsp:txBody>
      <dsp:txXfrm>
        <a:off x="1939374" y="3234766"/>
        <a:ext cx="1924364" cy="1104774"/>
      </dsp:txXfrm>
    </dsp:sp>
    <dsp:sp modelId="{33FC13FE-32F3-4846-93E1-9045A3D062FC}">
      <dsp:nvSpPr>
        <dsp:cNvPr id="0" name=""/>
        <dsp:cNvSpPr/>
      </dsp:nvSpPr>
      <dsp:spPr>
        <a:xfrm>
          <a:off x="4426222" y="2032"/>
          <a:ext cx="2491382" cy="12456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Ki67 nuclear antigen detected except in G0 phase of cell cycle.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Associated with HSIL &amp; SCC</a:t>
          </a:r>
        </a:p>
      </dsp:txBody>
      <dsp:txXfrm>
        <a:off x="4462707" y="38517"/>
        <a:ext cx="2418412" cy="1172721"/>
      </dsp:txXfrm>
    </dsp:sp>
    <dsp:sp modelId="{2234EAAC-203E-4942-8E5E-64594CEC36E2}">
      <dsp:nvSpPr>
        <dsp:cNvPr id="0" name=""/>
        <dsp:cNvSpPr/>
      </dsp:nvSpPr>
      <dsp:spPr>
        <a:xfrm>
          <a:off x="4675361" y="1247724"/>
          <a:ext cx="249138" cy="934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4268"/>
              </a:lnTo>
              <a:lnTo>
                <a:pt x="249138" y="9342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A1B5A-E849-4B3A-AE41-8D6DC4A5AB38}">
      <dsp:nvSpPr>
        <dsp:cNvPr id="0" name=""/>
        <dsp:cNvSpPr/>
      </dsp:nvSpPr>
      <dsp:spPr>
        <a:xfrm>
          <a:off x="4924499" y="1559147"/>
          <a:ext cx="1993106" cy="1245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Expressed by proliferating cells and is a marker of cell proliferation. Present only in nucleus</a:t>
          </a:r>
        </a:p>
      </dsp:txBody>
      <dsp:txXfrm>
        <a:off x="4960984" y="1595632"/>
        <a:ext cx="1920136" cy="1172721"/>
      </dsp:txXfrm>
    </dsp:sp>
    <dsp:sp modelId="{05558D60-C594-4205-B711-2B7D981DD41C}">
      <dsp:nvSpPr>
        <dsp:cNvPr id="0" name=""/>
        <dsp:cNvSpPr/>
      </dsp:nvSpPr>
      <dsp:spPr>
        <a:xfrm>
          <a:off x="4675361" y="1247724"/>
          <a:ext cx="249138" cy="2491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382"/>
              </a:lnTo>
              <a:lnTo>
                <a:pt x="249138" y="249138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FD6D2-81CA-4340-8530-C5A58C2EBF62}">
      <dsp:nvSpPr>
        <dsp:cNvPr id="0" name=""/>
        <dsp:cNvSpPr/>
      </dsp:nvSpPr>
      <dsp:spPr>
        <a:xfrm>
          <a:off x="4924499" y="3116261"/>
          <a:ext cx="1993106" cy="12456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Predictive &amp; prognostic indicator of cancer &amp; pre cancer. Positive in metaplasia, regenerating epithelium &amp; HPV infection.</a:t>
          </a:r>
        </a:p>
      </dsp:txBody>
      <dsp:txXfrm>
        <a:off x="4960984" y="3152746"/>
        <a:ext cx="1920136" cy="11727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5D7DA-1B17-42E5-AB21-44CD50831FFD}">
      <dsp:nvSpPr>
        <dsp:cNvPr id="0" name=""/>
        <dsp:cNvSpPr/>
      </dsp:nvSpPr>
      <dsp:spPr>
        <a:xfrm>
          <a:off x="0" y="54326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2FDD5-ABA4-4988-AE2C-22FE649F6E26}">
      <dsp:nvSpPr>
        <dsp:cNvPr id="0" name=""/>
        <dsp:cNvSpPr/>
      </dsp:nvSpPr>
      <dsp:spPr>
        <a:xfrm>
          <a:off x="457199" y="0"/>
          <a:ext cx="5760720" cy="10036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Normal cervical cell do not express both p16 &amp; Ki67. Co expression indicates cell cycle deregulation by HR HPV DNA &amp; high grade lesions. Expression level correlates with the degree of the cervical lesions.</a:t>
          </a:r>
        </a:p>
      </dsp:txBody>
      <dsp:txXfrm>
        <a:off x="506195" y="48996"/>
        <a:ext cx="5662728" cy="905688"/>
      </dsp:txXfrm>
    </dsp:sp>
    <dsp:sp modelId="{28C451D8-A7CE-4053-A37B-54F761A4CC53}">
      <dsp:nvSpPr>
        <dsp:cNvPr id="0" name=""/>
        <dsp:cNvSpPr/>
      </dsp:nvSpPr>
      <dsp:spPr>
        <a:xfrm>
          <a:off x="0" y="208550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761B6-039F-4F75-AD2D-B29E349A1B27}">
      <dsp:nvSpPr>
        <dsp:cNvPr id="0" name=""/>
        <dsp:cNvSpPr/>
      </dsp:nvSpPr>
      <dsp:spPr>
        <a:xfrm>
          <a:off x="457199" y="1600202"/>
          <a:ext cx="5760720" cy="100368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P16/Ki67 dual staining cytology is a biomarker for High grade CIN &amp; SCC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Positive dual staining is associated with  16 &amp; 18 HR HPV infection</a:t>
          </a:r>
        </a:p>
      </dsp:txBody>
      <dsp:txXfrm>
        <a:off x="506195" y="1649198"/>
        <a:ext cx="5662728" cy="905688"/>
      </dsp:txXfrm>
    </dsp:sp>
    <dsp:sp modelId="{D3F2DF1E-3E4F-4179-80DA-6E06261D3F0D}">
      <dsp:nvSpPr>
        <dsp:cNvPr id="0" name=""/>
        <dsp:cNvSpPr/>
      </dsp:nvSpPr>
      <dsp:spPr>
        <a:xfrm>
          <a:off x="0" y="362774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CF508-D4F7-4C7B-98C2-93CBE1C16D6C}">
      <dsp:nvSpPr>
        <dsp:cNvPr id="0" name=""/>
        <dsp:cNvSpPr/>
      </dsp:nvSpPr>
      <dsp:spPr>
        <a:xfrm>
          <a:off x="411480" y="3125901"/>
          <a:ext cx="5760720" cy="100368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Slides which show one or more cervical cells with dual staining are classified as positive regardless of morphological appearance of the cells.</a:t>
          </a:r>
        </a:p>
      </dsp:txBody>
      <dsp:txXfrm>
        <a:off x="460476" y="3174897"/>
        <a:ext cx="5662728" cy="9056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93C27-9A15-42CE-8DF1-FDD33A571F0A}">
      <dsp:nvSpPr>
        <dsp:cNvPr id="0" name=""/>
        <dsp:cNvSpPr/>
      </dsp:nvSpPr>
      <dsp:spPr>
        <a:xfrm>
          <a:off x="1512371" y="0"/>
          <a:ext cx="4525963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9B185-827C-4085-B2FD-A7AF4FB42B1A}">
      <dsp:nvSpPr>
        <dsp:cNvPr id="0" name=""/>
        <dsp:cNvSpPr/>
      </dsp:nvSpPr>
      <dsp:spPr>
        <a:xfrm>
          <a:off x="3886202" y="457200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Take vaccine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Get the screening done if you are eligible.</a:t>
          </a:r>
        </a:p>
      </dsp:txBody>
      <dsp:txXfrm>
        <a:off x="3938502" y="509500"/>
        <a:ext cx="2837275" cy="966780"/>
      </dsp:txXfrm>
    </dsp:sp>
    <dsp:sp modelId="{7F9A59FB-60A1-4992-87D3-AFCD43DA083C}">
      <dsp:nvSpPr>
        <dsp:cNvPr id="0" name=""/>
        <dsp:cNvSpPr/>
      </dsp:nvSpPr>
      <dsp:spPr>
        <a:xfrm>
          <a:off x="3775352" y="1660330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Reach out  to as many women as possible.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Family members, relatives, friends &amp; neighbors. </a:t>
          </a:r>
        </a:p>
      </dsp:txBody>
      <dsp:txXfrm>
        <a:off x="3827652" y="1712630"/>
        <a:ext cx="2837275" cy="966780"/>
      </dsp:txXfrm>
    </dsp:sp>
    <dsp:sp modelId="{19A233F7-F202-41A0-AD0D-78F73D9DD3D2}">
      <dsp:nvSpPr>
        <dsp:cNvPr id="0" name=""/>
        <dsp:cNvSpPr/>
      </dsp:nvSpPr>
      <dsp:spPr>
        <a:xfrm>
          <a:off x="3775352" y="2865632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Organize camps, awareness talks in schools, colleges, women organizations and IT companies.</a:t>
          </a:r>
        </a:p>
      </dsp:txBody>
      <dsp:txXfrm>
        <a:off x="3827652" y="2917932"/>
        <a:ext cx="2837275" cy="96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114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273C4-7BF0-4FCF-A6C2-FC83605E3789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BF5F6-0F35-4DA5-AA50-F88B32F9C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CB5C5-00BB-4F6A-BC23-A83B019247B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1093B-E338-437A-8788-413B3606DBE3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F045B-964B-42F9-A19F-28B3EB193D54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BE4A2-947F-4689-9E21-9AB96709DF6E}" type="datetimeFigureOut">
              <a:rPr lang="en-US" smtClean="0"/>
              <a:pPr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67F2F-D337-481A-B37D-3F0C89A063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7" Type="http://schemas.openxmlformats.org/officeDocument/2006/relationships/image" Target="../media/image24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8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6396551/" TargetMode="Externa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7" Type="http://schemas.openxmlformats.org/officeDocument/2006/relationships/image" Target="../media/image34.png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9.png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4.png" /><Relationship Id="rId4" Type="http://schemas.openxmlformats.org/officeDocument/2006/relationships/image" Target="../media/image43.pn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 /><Relationship Id="rId3" Type="http://schemas.openxmlformats.org/officeDocument/2006/relationships/image" Target="../media/image46.png" /><Relationship Id="rId7" Type="http://schemas.openxmlformats.org/officeDocument/2006/relationships/image" Target="../media/image50.pn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9.png" /><Relationship Id="rId5" Type="http://schemas.openxmlformats.org/officeDocument/2006/relationships/image" Target="../media/image48.png" /><Relationship Id="rId4" Type="http://schemas.openxmlformats.org/officeDocument/2006/relationships/image" Target="../media/image47.png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6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7" Type="http://schemas.openxmlformats.org/officeDocument/2006/relationships/image" Target="../media/image60.jpeg" /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9.png" /><Relationship Id="rId5" Type="http://schemas.openxmlformats.org/officeDocument/2006/relationships/image" Target="../media/image58.png" /><Relationship Id="rId4" Type="http://schemas.openxmlformats.org/officeDocument/2006/relationships/image" Target="../media/image57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4.png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4" Type="http://schemas.openxmlformats.org/officeDocument/2006/relationships/diagramQuickStyle" Target="../diagrams/quickStyle5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 /><Relationship Id="rId2" Type="http://schemas.openxmlformats.org/officeDocument/2006/relationships/diagramData" Target="../diagrams/data6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6.xml" /><Relationship Id="rId5" Type="http://schemas.openxmlformats.org/officeDocument/2006/relationships/diagramColors" Target="../diagrams/colors6.xml" /><Relationship Id="rId4" Type="http://schemas.openxmlformats.org/officeDocument/2006/relationships/diagramQuickStyle" Target="../diagrams/quickStyle6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 /><Relationship Id="rId7" Type="http://schemas.microsoft.com/office/2007/relationships/diagramDrawing" Target="../diagrams/drawing7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7.xml" /><Relationship Id="rId5" Type="http://schemas.openxmlformats.org/officeDocument/2006/relationships/diagramQuickStyle" Target="../diagrams/quickStyle7.xml" /><Relationship Id="rId4" Type="http://schemas.openxmlformats.org/officeDocument/2006/relationships/diagramLayout" Target="../diagrams/layout7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cancer.org/v10p2654.htm" TargetMode="External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 /><Relationship Id="rId2" Type="http://schemas.openxmlformats.org/officeDocument/2006/relationships/diagramData" Target="../diagrams/data8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8.xml" /><Relationship Id="rId5" Type="http://schemas.openxmlformats.org/officeDocument/2006/relationships/diagramColors" Target="../diagrams/colors8.xml" /><Relationship Id="rId4" Type="http://schemas.openxmlformats.org/officeDocument/2006/relationships/diagramQuickStyle" Target="../diagrams/quickStyle8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 /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5.jpeg" /><Relationship Id="rId4" Type="http://schemas.openxmlformats.org/officeDocument/2006/relationships/image" Target="../media/image74.jpeg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2362200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91000"/>
            <a:ext cx="6400800" cy="10668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Dr.Sundari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Nandyala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Bangalore.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00" y="6553200"/>
            <a:ext cx="1752600" cy="304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PG forum 21.5.23</a:t>
            </a:r>
          </a:p>
        </p:txBody>
      </p:sp>
      <p:pic>
        <p:nvPicPr>
          <p:cNvPr id="5" name="Picture 2" descr="Cervical cancer may get completely eliminated by 2079, claims Lancet study  - Health Ne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524000"/>
            <a:ext cx="4495800" cy="23622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962400" y="2667000"/>
            <a:ext cx="1676400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6D1DA"/>
                </a:solidFill>
                <a:latin typeface="Blackadder ITC" pitchFamily="82" charset="0"/>
              </a:rPr>
              <a:t>Elimination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0"/>
            <a:ext cx="3505200" cy="381000"/>
          </a:xfr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1200" b="1" dirty="0"/>
              <a:t>Are you aware of cervical cancer and its magnitude?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None/>
              <a:defRPr/>
            </a:pPr>
            <a:endParaRPr lang="en-US" sz="2000" b="1" dirty="0"/>
          </a:p>
          <a:p>
            <a:pPr>
              <a:buClr>
                <a:schemeClr val="tx1"/>
              </a:buClr>
              <a:buNone/>
              <a:defRPr/>
            </a:pPr>
            <a:endParaRPr lang="en-US" sz="2000" b="1" dirty="0"/>
          </a:p>
          <a:p>
            <a:pPr>
              <a:buClr>
                <a:schemeClr val="tx1"/>
              </a:buClr>
              <a:buNone/>
              <a:defRPr/>
            </a:pPr>
            <a:endParaRPr lang="en-US" sz="2000" b="1" dirty="0"/>
          </a:p>
          <a:p>
            <a:pPr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4th most common cancer in women. 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5,70,000 women diagnosed every year.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3,11,000 deaths per year.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The estimated age-standardized incidence is 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13·1 /100 000 women and varied  from 2 to 75/ 100 000 women globally.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None/>
              <a:defRPr/>
            </a:pPr>
            <a:endParaRPr lang="en-US" sz="2000" b="1" dirty="0"/>
          </a:p>
          <a:p>
            <a:pPr>
              <a:buClr>
                <a:schemeClr val="tx1"/>
              </a:buClr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        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"/>
            <a:ext cx="3352800" cy="2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05000" y="5410200"/>
            <a:ext cx="525780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By 2050  &gt; 1 million new cases of cervical cancer                                                               	              occur every year.</a:t>
            </a:r>
          </a:p>
        </p:txBody>
      </p:sp>
      <p:sp>
        <p:nvSpPr>
          <p:cNvPr id="7" name="Oval 6"/>
          <p:cNvSpPr/>
          <p:nvPr/>
        </p:nvSpPr>
        <p:spPr>
          <a:xfrm>
            <a:off x="0" y="0"/>
            <a:ext cx="2895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600" dirty="0"/>
              <a:t>Global scenario: 2018</a:t>
            </a:r>
          </a:p>
        </p:txBody>
      </p:sp>
    </p:spTree>
    <p:extLst>
      <p:ext uri="{BB962C8B-B14F-4D97-AF65-F5344CB8AC3E}">
        <p14:creationId xmlns:p14="http://schemas.microsoft.com/office/powerpoint/2010/main" val="1315517818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286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457200"/>
            <a:ext cx="8458200" cy="59436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1752600" y="3276600"/>
            <a:ext cx="5867400" cy="914400"/>
          </a:xfrm>
          <a:prstGeom prst="rect">
            <a:avLst/>
          </a:pr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cervical cancer burden in India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"/>
            <a:ext cx="2124075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343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most common woman cancer.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1/5</a:t>
            </a:r>
            <a:r>
              <a:rPr lang="en-US" sz="1800" baseline="30000" dirty="0">
                <a:solidFill>
                  <a:srgbClr val="FF0000"/>
                </a:solidFill>
              </a:rPr>
              <a:t>th</a:t>
            </a:r>
            <a:r>
              <a:rPr lang="en-US" sz="1800" dirty="0">
                <a:solidFill>
                  <a:srgbClr val="FF0000"/>
                </a:solidFill>
              </a:rPr>
              <a:t> of world  cervical cancer burden is in India.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/>
              <a:t>1,04,000 new cases per year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/>
              <a:t>Incidence is 14.7/100000 women.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/>
              <a:t>60078 deaths per year in India (25% of world cervical cancer deaths.).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/>
              <a:t>In urban areas 40% of all cancers is cervical cancer.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In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rural areas it accounts for 65% of cancers.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410200" y="609600"/>
            <a:ext cx="2209800" cy="6096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Prevalence - India</a:t>
            </a:r>
          </a:p>
          <a:p>
            <a:pPr algn="ctr"/>
            <a:r>
              <a:rPr lang="en-US" sz="1400" b="1" dirty="0"/>
              <a:t> </a:t>
            </a: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6324600"/>
            <a:ext cx="41910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dirty="0"/>
              <a:t>National Institute of Cancer Prevention &amp; Research</a:t>
            </a:r>
            <a:br>
              <a:rPr lang="en-US" sz="1100" dirty="0"/>
            </a:br>
            <a:r>
              <a:rPr lang="en-US" sz="1100" dirty="0"/>
              <a:t>National Cancer Registry </a:t>
            </a:r>
            <a:r>
              <a:rPr lang="en-US" sz="1100" dirty="0" err="1"/>
              <a:t>Programme</a:t>
            </a:r>
            <a:r>
              <a:rPr lang="en-US" sz="1100" dirty="0"/>
              <a:t> of the Indian Council of Medical Research</a:t>
            </a:r>
          </a:p>
        </p:txBody>
      </p:sp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822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990600" y="3657600"/>
            <a:ext cx="7467600" cy="1676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Cervical carcinoma is one of the most common and dreaded diseases of women, and in India, it accounts for 16 per cent of total cervical cancer cases occurring globally. The </a:t>
            </a:r>
            <a:r>
              <a:rPr lang="en-US" sz="1400" b="1" dirty="0"/>
              <a:t>situation is more alarming in the rural areas </a:t>
            </a:r>
            <a:r>
              <a:rPr lang="en-US" sz="1400" dirty="0"/>
              <a:t>where the majority of women are </a:t>
            </a:r>
            <a:r>
              <a:rPr lang="en-US" sz="1400" b="1" dirty="0"/>
              <a:t>illiterate and ignorant </a:t>
            </a:r>
            <a:r>
              <a:rPr lang="en-US" sz="1400" dirty="0"/>
              <a:t>about the hazards of cervical cancer.</a:t>
            </a:r>
          </a:p>
        </p:txBody>
      </p:sp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54" y="-114389"/>
            <a:ext cx="9079146" cy="171458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/>
              <a:t>Indian scenario</a:t>
            </a:r>
            <a:br>
              <a:rPr lang="en-US" sz="3200" b="1" dirty="0"/>
            </a:br>
            <a:r>
              <a:rPr lang="en-US" sz="1800" b="1" dirty="0"/>
              <a:t>India is the capital of cervical cancer.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" y="1676400"/>
            <a:ext cx="9215927" cy="52578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</a:t>
            </a:r>
            <a:endParaRPr lang="en-US" sz="20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5740"/>
            <a:ext cx="2448063" cy="230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48" y="4648200"/>
            <a:ext cx="253525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53" y="-114389"/>
            <a:ext cx="2279947" cy="155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" y="-85456"/>
            <a:ext cx="2639226" cy="159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85" y="1676400"/>
            <a:ext cx="4495800" cy="2898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73" y="6629400"/>
            <a:ext cx="1524000" cy="30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5725" y="5257800"/>
            <a:ext cx="3962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       Every 7 minutes one woman dies                                                            	of cervical cancer in India!!</a:t>
            </a:r>
          </a:p>
        </p:txBody>
      </p:sp>
      <p:sp>
        <p:nvSpPr>
          <p:cNvPr id="5" name="Rectangle 4"/>
          <p:cNvSpPr/>
          <p:nvPr/>
        </p:nvSpPr>
        <p:spPr>
          <a:xfrm>
            <a:off x="6974485" y="6172200"/>
            <a:ext cx="1559915" cy="152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Biggest challenge in India </a:t>
            </a:r>
          </a:p>
        </p:txBody>
      </p:sp>
    </p:spTree>
    <p:extLst>
      <p:ext uri="{BB962C8B-B14F-4D97-AF65-F5344CB8AC3E}">
        <p14:creationId xmlns:p14="http://schemas.microsoft.com/office/powerpoint/2010/main" val="4106236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67000" y="2743200"/>
            <a:ext cx="4724400" cy="213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33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3000"/>
            <a:ext cx="2686050" cy="185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8384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76950" y="0"/>
            <a:ext cx="306705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1600" dirty="0"/>
              <a:t>Major factor: </a:t>
            </a:r>
          </a:p>
          <a:p>
            <a:pPr>
              <a:defRPr/>
            </a:pPr>
            <a:r>
              <a:rPr lang="en-US" sz="1600" dirty="0"/>
              <a:t>Lack of awareness  among both educated &amp; uneducated.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881826"/>
            <a:ext cx="3352800" cy="9288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Lack of commitment among health care  providers.</a:t>
            </a:r>
          </a:p>
          <a:p>
            <a:r>
              <a:rPr lang="en-US" sz="1600" dirty="0"/>
              <a:t> Lack of Infrastructure.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04" y="1143000"/>
            <a:ext cx="2047875" cy="262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rot="21432175">
            <a:off x="2472364" y="2895227"/>
            <a:ext cx="4058432" cy="79365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Cervical cancer</a:t>
            </a:r>
          </a:p>
        </p:txBody>
      </p:sp>
      <p:sp>
        <p:nvSpPr>
          <p:cNvPr id="3" name="Rectangle 2"/>
          <p:cNvSpPr/>
          <p:nvPr/>
        </p:nvSpPr>
        <p:spPr>
          <a:xfrm rot="545331">
            <a:off x="2568481" y="3627487"/>
            <a:ext cx="3554473" cy="964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Every 8 minutes one woman dies of cervical cancer in India</a:t>
            </a:r>
          </a:p>
        </p:txBody>
      </p:sp>
    </p:spTree>
    <p:extLst>
      <p:ext uri="{BB962C8B-B14F-4D97-AF65-F5344CB8AC3E}">
        <p14:creationId xmlns:p14="http://schemas.microsoft.com/office/powerpoint/2010/main" val="1171434037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2578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705600" y="381000"/>
            <a:ext cx="2057400" cy="76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Awareness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1981200"/>
            <a:ext cx="3276600" cy="2514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84.6%</a:t>
            </a:r>
            <a:r>
              <a:rPr lang="en-US" dirty="0">
                <a:solidFill>
                  <a:schemeClr val="tx1"/>
                </a:solidFill>
              </a:rPr>
              <a:t> of women had poor knowledge.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10.3% </a:t>
            </a:r>
            <a:r>
              <a:rPr lang="en-US" dirty="0">
                <a:solidFill>
                  <a:schemeClr val="tx1"/>
                </a:solidFill>
              </a:rPr>
              <a:t>had moderate knowledge.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5.1%</a:t>
            </a:r>
            <a:r>
              <a:rPr lang="en-US" dirty="0">
                <a:solidFill>
                  <a:schemeClr val="tx1"/>
                </a:solidFill>
              </a:rPr>
              <a:t> had good knowledge</a:t>
            </a:r>
            <a:r>
              <a:rPr lang="en-US" dirty="0"/>
              <a:t>.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2438400"/>
            <a:ext cx="2286000" cy="1676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7.1% had undergone cervical cancer screening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038600" y="6324600"/>
            <a:ext cx="51054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2286000" cy="381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Survey in South India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419600" y="3048000"/>
            <a:ext cx="1295400" cy="4572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4" name="AutoShape 2" descr="Environment Clipart Environmental Awareness - Environmental Awareness  Cartoon , Free Transparent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76" name="AutoShape 4" descr="Environment Clipart Environmental Awareness - Environmental Awareness  Cartoon , Free Transparent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2">
              <a:duotone>
                <a:prstClr val="black"/>
                <a:schemeClr val="accent1">
                  <a:lumMod val="40000"/>
                  <a:lumOff val="60000"/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28800" y="3124200"/>
            <a:ext cx="5791200" cy="10668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cervical cancer screening is not effective in India?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4724400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1800" dirty="0"/>
              <a:t>High prevalence of cervical cancer in India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90600" y="2057400"/>
            <a:ext cx="2133600" cy="160020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Knowledge </a:t>
            </a:r>
          </a:p>
          <a:p>
            <a:r>
              <a:rPr lang="en-US" sz="1400" b="1" dirty="0"/>
              <a:t>Attitude</a:t>
            </a:r>
          </a:p>
          <a:p>
            <a:r>
              <a:rPr lang="en-US" sz="1400" b="1" dirty="0"/>
              <a:t>Practice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0400" y="4038600"/>
            <a:ext cx="2895600" cy="1600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Epidemiological factors</a:t>
            </a:r>
          </a:p>
          <a:p>
            <a:r>
              <a:rPr lang="en-US" sz="1400" dirty="0">
                <a:solidFill>
                  <a:schemeClr val="tx1"/>
                </a:solidFill>
              </a:rPr>
              <a:t>Poor socio-economic status.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Poor hygienic conditions .</a:t>
            </a:r>
          </a:p>
          <a:p>
            <a:r>
              <a:rPr lang="en-US" sz="1400" dirty="0">
                <a:solidFill>
                  <a:schemeClr val="tx1"/>
                </a:solidFill>
              </a:rPr>
              <a:t>Early age marriage and multiple pregnancy.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72200" y="2209800"/>
            <a:ext cx="2209800" cy="1295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Infrastructure.</a:t>
            </a:r>
          </a:p>
          <a:p>
            <a:r>
              <a:rPr lang="en-US" sz="1400" dirty="0">
                <a:solidFill>
                  <a:schemeClr val="tx1"/>
                </a:solidFill>
              </a:rPr>
              <a:t>Medical facilities.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Awareness </a:t>
            </a:r>
            <a:r>
              <a:rPr lang="en-US" sz="1400" dirty="0" err="1">
                <a:solidFill>
                  <a:schemeClr val="tx1"/>
                </a:solidFill>
              </a:rPr>
              <a:t>programmes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3352800" y="3276600"/>
            <a:ext cx="1295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648200" y="3276600"/>
            <a:ext cx="1219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096000" y="6400800"/>
            <a:ext cx="3048000" cy="381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u="sng" dirty="0">
                <a:solidFill>
                  <a:schemeClr val="tx1"/>
                </a:solidFill>
              </a:rPr>
              <a:t>Indian J Med Res</a:t>
            </a:r>
            <a:r>
              <a:rPr lang="en-US" sz="1100" u="sng" dirty="0">
                <a:solidFill>
                  <a:schemeClr val="tx1"/>
                </a:solidFill>
                <a:hlinkClick r:id="rId2"/>
              </a:rPr>
              <a:t>.</a:t>
            </a:r>
            <a:r>
              <a:rPr lang="en-US" sz="1100" dirty="0">
                <a:solidFill>
                  <a:schemeClr val="tx1"/>
                </a:solidFill>
              </a:rPr>
              <a:t> 2018 Dec; 148(6): 687–696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91000" y="3124200"/>
            <a:ext cx="1066800" cy="3048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Causes</a:t>
            </a:r>
          </a:p>
        </p:txBody>
      </p:sp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752977"/>
          <a:ext cx="8686800" cy="26318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7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                                                                       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                                                                                                 Magnitude</a:t>
                      </a:r>
                      <a:r>
                        <a:rPr lang="en-US" sz="1800" baseline="0" dirty="0"/>
                        <a:t> of the problem</a:t>
                      </a:r>
                      <a:endParaRPr lang="en-US" sz="1800" dirty="0"/>
                    </a:p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2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                                                                                                                     </a:t>
                      </a:r>
                    </a:p>
                    <a:p>
                      <a:r>
                        <a:rPr lang="en-US" dirty="0"/>
                        <a:t>                                                                    Causes for high prevalence of cervical cancer in India</a:t>
                      </a:r>
                    </a:p>
                  </a:txBody>
                  <a:tcPr>
                    <a:lnT w="9525" cap="flat" cmpd="sng" algn="ctr">
                      <a:noFill/>
                      <a:prstDash val="solid"/>
                    </a:lnT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601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                                                             Strategies</a:t>
                      </a:r>
                      <a:r>
                        <a:rPr lang="en-US" baseline="0" dirty="0"/>
                        <a:t> to eliminate cervical cancer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601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                                                          Our</a:t>
                      </a:r>
                      <a:r>
                        <a:rPr lang="en-US" baseline="0" dirty="0"/>
                        <a:t> role in cervical cancer elimination.</a:t>
                      </a:r>
                      <a:endParaRPr lang="en-US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2133600"/>
            <a:ext cx="2895600" cy="4572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Algerian" pitchFamily="82" charset="0"/>
              </a:rPr>
              <a:t>  Lay out </a:t>
            </a:r>
            <a:r>
              <a:rPr lang="en-US" b="1" i="1" dirty="0">
                <a:solidFill>
                  <a:schemeClr val="tx1"/>
                </a:solidFill>
                <a:latin typeface="Algerian" pitchFamily="82" charset="0"/>
              </a:rPr>
              <a:t>of the topic</a:t>
            </a:r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105400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/>
              <a:t>Barriers for cervical cancer screening in India</a:t>
            </a:r>
          </a:p>
        </p:txBody>
      </p:sp>
      <p:sp>
        <p:nvSpPr>
          <p:cNvPr id="6" name="Oval 5"/>
          <p:cNvSpPr/>
          <p:nvPr/>
        </p:nvSpPr>
        <p:spPr>
          <a:xfrm>
            <a:off x="3352800" y="3352800"/>
            <a:ext cx="1676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Barriers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1905000" y="1752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Diamond 4"/>
          <p:cNvSpPr/>
          <p:nvPr/>
        </p:nvSpPr>
        <p:spPr>
          <a:xfrm rot="10800000" flipV="1">
            <a:off x="2362200" y="2667000"/>
            <a:ext cx="4191000" cy="1981200"/>
          </a:xfrm>
          <a:prstGeom prst="diamond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003">
            <a:schemeClr val="dk1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Elimination of cervical cancer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524000" y="1219200"/>
            <a:ext cx="61986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0" y="152400"/>
            <a:ext cx="2895600" cy="3810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strategies </a:t>
            </a:r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514600" y="3276600"/>
            <a:ext cx="4114800" cy="838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Is it possible in India?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9067800" cy="6781800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Cloud Callout 3"/>
          <p:cNvSpPr/>
          <p:nvPr/>
        </p:nvSpPr>
        <p:spPr>
          <a:xfrm rot="10800000" flipV="1">
            <a:off x="2558753" y="2352583"/>
            <a:ext cx="4572000" cy="3052985"/>
          </a:xfrm>
          <a:prstGeom prst="cloudCallout">
            <a:avLst>
              <a:gd name="adj1" fmla="val -120833"/>
              <a:gd name="adj2" fmla="val 213662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Lancet oncology </a:t>
            </a:r>
            <a:r>
              <a:rPr lang="en-US" dirty="0"/>
              <a:t>reports</a:t>
            </a:r>
          </a:p>
          <a:p>
            <a:pPr algn="ctr"/>
            <a:r>
              <a:rPr lang="en-US" dirty="0"/>
              <a:t>India can eliminate cervical cancer by </a:t>
            </a:r>
            <a:r>
              <a:rPr lang="en-US" b="1" dirty="0">
                <a:solidFill>
                  <a:schemeClr val="tx1"/>
                </a:solidFill>
              </a:rPr>
              <a:t>2079</a:t>
            </a:r>
          </a:p>
          <a:p>
            <a:pPr algn="ctr"/>
            <a:r>
              <a:rPr lang="en-US" b="1" dirty="0"/>
              <a:t>By primary &amp; secondary prevention.</a:t>
            </a:r>
          </a:p>
          <a:p>
            <a:pPr algn="ctr"/>
            <a:r>
              <a:rPr lang="en-US" dirty="0"/>
              <a:t>Rate of decline of cervical cancer is 3.8% per year.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200" y="757317"/>
            <a:ext cx="3671887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Is it possible in India??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42117" y="2362200"/>
            <a:ext cx="274320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b="1" dirty="0"/>
              <a:t>Indian Express (March 26</a:t>
            </a:r>
            <a:r>
              <a:rPr lang="en-US" sz="1400" b="1" baseline="30000" dirty="0"/>
              <a:t>th</a:t>
            </a:r>
            <a:r>
              <a:rPr lang="en-US" sz="1400" b="1" dirty="0"/>
              <a:t> 2019)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52400"/>
            <a:ext cx="1876425" cy="2087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Free Animated Yes Cliparts, Download Free Clip Art, Free Clip Art on Clipart  Librar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0"/>
            <a:ext cx="198120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551192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Practical difficulties In India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600200" y="1600200"/>
          <a:ext cx="6096000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905000" y="2133600"/>
            <a:ext cx="1600200" cy="1219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Huge population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86200" y="2209800"/>
            <a:ext cx="15240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Inadequate facilities for screening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91200" y="2133600"/>
            <a:ext cx="16002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Cost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                        </a:t>
            </a:r>
          </a:p>
          <a:p>
            <a:pPr>
              <a:buNone/>
            </a:pPr>
            <a:r>
              <a:rPr lang="en-US" sz="2000" dirty="0"/>
              <a:t>Present scenario at various levels  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447800" y="1676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What needs to be done?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371600" y="1981200"/>
          <a:ext cx="6324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39000" y="0"/>
            <a:ext cx="1905000" cy="13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133600" y="2438400"/>
            <a:ext cx="5181600" cy="1066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women have adequate awareness &amp; willingness to undergo screening </a:t>
            </a:r>
          </a:p>
        </p:txBody>
      </p:sp>
      <p:sp>
        <p:nvSpPr>
          <p:cNvPr id="7" name="Down Arrow 6"/>
          <p:cNvSpPr/>
          <p:nvPr/>
        </p:nvSpPr>
        <p:spPr>
          <a:xfrm>
            <a:off x="4495800" y="3733800"/>
            <a:ext cx="304800" cy="6096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0" y="4495800"/>
            <a:ext cx="19812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first step in elimination </a:t>
            </a:r>
          </a:p>
          <a:p>
            <a:pPr algn="ctr"/>
            <a:r>
              <a:rPr lang="en-US" sz="1400" dirty="0"/>
              <a:t>will be</a:t>
            </a:r>
          </a:p>
          <a:p>
            <a:pPr algn="ctr"/>
            <a:r>
              <a:rPr lang="en-US" sz="1600" b="1" dirty="0"/>
              <a:t>Successful </a:t>
            </a:r>
          </a:p>
        </p:txBody>
      </p:sp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209800" y="2819400"/>
            <a:ext cx="50292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to create awareness?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30 yrs. Old lady working in IT had an irregular bleeding and white discharge per vagina for 6 months.</a:t>
            </a:r>
          </a:p>
          <a:p>
            <a:pPr marL="0" indent="0">
              <a:buNone/>
            </a:pPr>
            <a:r>
              <a:rPr lang="en-US" sz="2000" b="1" dirty="0"/>
              <a:t>She was diagnosed to have very small lesion on the cervix and          	        </a:t>
            </a:r>
            <a:r>
              <a:rPr lang="en-US" sz="2000" b="1" i="1" dirty="0">
                <a:solidFill>
                  <a:srgbClr val="FF0000"/>
                </a:solidFill>
              </a:rPr>
              <a:t>biopsy conformed cancer cervix!! </a:t>
            </a:r>
          </a:p>
          <a:p>
            <a:pPr marL="0" indent="0">
              <a:buNone/>
            </a:pPr>
            <a:r>
              <a:rPr lang="en-US" sz="2000" b="1" dirty="0"/>
              <a:t>Could not accept and wanted to have a child?</a:t>
            </a:r>
          </a:p>
          <a:p>
            <a:pPr marL="0" indent="0">
              <a:buNone/>
            </a:pPr>
            <a:r>
              <a:rPr lang="en-US" sz="2000" b="1" dirty="0"/>
              <a:t>Tried </a:t>
            </a:r>
            <a:r>
              <a:rPr lang="en-US" sz="2000" b="1" dirty="0" err="1"/>
              <a:t>Unani</a:t>
            </a:r>
            <a:r>
              <a:rPr lang="en-US" sz="2000" b="1" dirty="0"/>
              <a:t> medicine for one year came back with advanced stage  of cancer. </a:t>
            </a:r>
          </a:p>
          <a:p>
            <a:pPr marL="0" indent="0">
              <a:buNone/>
            </a:pPr>
            <a:r>
              <a:rPr lang="en-US" sz="2000" b="1" dirty="0"/>
              <a:t>1yr of palliative therapy tried. 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                                                   Could not live long!!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2451114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67000" cy="22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733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3716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/>
              <a:t>Success story of polio eradication in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934"/>
            <a:ext cx="3124199" cy="21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1"/>
            <a:ext cx="2819400" cy="1954822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" y="4850423"/>
            <a:ext cx="312419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90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55934"/>
            <a:ext cx="2739798" cy="2126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229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Success story of decline in  MMR in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667000" y="2667000"/>
            <a:ext cx="43434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133600"/>
            <a:ext cx="4953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2971800" y="5791200"/>
            <a:ext cx="3733800" cy="304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GOVT involvement is  pivotal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304800" y="1676400"/>
            <a:ext cx="3352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481257"/>
            <a:ext cx="3376385" cy="222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3200400" y="304800"/>
            <a:ext cx="2971800" cy="381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Creating  public awareness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0559" y="1752600"/>
            <a:ext cx="445344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5334000" y="1295400"/>
            <a:ext cx="3276600" cy="381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Film on cervical cancer awareness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81000" y="1219200"/>
            <a:ext cx="2971800" cy="4267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Awareness talks for rural women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295400" y="4267200"/>
            <a:ext cx="1371600" cy="228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Media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19800" y="4191000"/>
            <a:ext cx="24384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Awareness in villages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71703"/>
            <a:ext cx="2895600" cy="21862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174B8-4D14-9123-E69D-87DC82A99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9144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81200"/>
            <a:ext cx="2143125" cy="1990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298089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447026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1905000" cy="18942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1905000" cy="1713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8200" y="1600200"/>
            <a:ext cx="1752600" cy="152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Pamphlets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62400" y="1524000"/>
            <a:ext cx="1447800" cy="228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Talks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086600" y="1676400"/>
            <a:ext cx="1676400" cy="152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Messages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43000" y="4419600"/>
            <a:ext cx="1447800" cy="152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Posters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43400" y="4343400"/>
            <a:ext cx="1524000" cy="228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posters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62800" y="4495800"/>
            <a:ext cx="1752600" cy="152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Walkathon &amp; street play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4639806"/>
            <a:ext cx="3052762" cy="221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6096000" cy="4153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1752600" y="2362200"/>
            <a:ext cx="1828800" cy="304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Primary prevention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91200" y="4114800"/>
            <a:ext cx="1828800" cy="381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Secondary prevention</a:t>
            </a:r>
          </a:p>
        </p:txBody>
      </p:sp>
    </p:spTree>
    <p:extLst>
      <p:ext uri="{BB962C8B-B14F-4D97-AF65-F5344CB8AC3E}">
        <p14:creationId xmlns:p14="http://schemas.microsoft.com/office/powerpoint/2010/main" val="1148853999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56" y="0"/>
            <a:ext cx="9158956" cy="838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/>
              <a:t>Primary prevention </a:t>
            </a:r>
            <a:br>
              <a:rPr lang="en-US" sz="1800" b="1" dirty="0"/>
            </a:br>
            <a:r>
              <a:rPr lang="en-US" sz="1800" dirty="0"/>
              <a:t> </a:t>
            </a:r>
            <a:r>
              <a:rPr lang="en-US" sz="1800" b="1" dirty="0"/>
              <a:t>HPV vaccination</a:t>
            </a:r>
            <a:r>
              <a:rPr lang="en-US" sz="1800" dirty="0"/>
              <a:t> has the potential to reduce </a:t>
            </a:r>
            <a:r>
              <a:rPr lang="en-US" sz="1800" b="1" dirty="0"/>
              <a:t>cervical cancer</a:t>
            </a:r>
            <a:r>
              <a:rPr lang="en-US" sz="1800" dirty="0"/>
              <a:t> incidence around the world by as much as </a:t>
            </a:r>
            <a:r>
              <a:rPr lang="en-US" sz="1800" b="1" dirty="0"/>
              <a:t>90%</a:t>
            </a:r>
            <a:r>
              <a:rPr lang="en-US" sz="1800" dirty="0"/>
              <a:t>.</a:t>
            </a:r>
            <a:endParaRPr lang="en-US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5486400" y="1219200"/>
            <a:ext cx="3521579" cy="1689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WHO now recommends:</a:t>
            </a:r>
          </a:p>
          <a:p>
            <a:r>
              <a:rPr lang="en-US" sz="1400" b="1" dirty="0"/>
              <a:t>A one or two-dose schedule </a:t>
            </a:r>
            <a:r>
              <a:rPr lang="en-US" sz="1400" dirty="0"/>
              <a:t>for girls aged </a:t>
            </a:r>
            <a:r>
              <a:rPr lang="en-US" sz="1400" b="1" dirty="0"/>
              <a:t>9-14 years</a:t>
            </a:r>
            <a:endParaRPr lang="en-US" sz="1400" dirty="0"/>
          </a:p>
          <a:p>
            <a:r>
              <a:rPr lang="en-US" sz="1400" b="1" dirty="0"/>
              <a:t>A one or two-dose schedule </a:t>
            </a:r>
            <a:r>
              <a:rPr lang="en-US" sz="1400" dirty="0"/>
              <a:t>for girls and women aged </a:t>
            </a:r>
            <a:r>
              <a:rPr lang="en-US" sz="1400" b="1" dirty="0"/>
              <a:t>15-20 years</a:t>
            </a:r>
            <a:endParaRPr lang="en-US" sz="1400" dirty="0"/>
          </a:p>
          <a:p>
            <a:r>
              <a:rPr lang="en-US" sz="1400" dirty="0"/>
              <a:t>Two doses with a 6-month interval for women </a:t>
            </a:r>
            <a:r>
              <a:rPr lang="en-US" sz="1400" b="1" dirty="0"/>
              <a:t>older than 21 years.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76200" y="4876800"/>
            <a:ext cx="2895600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b="1" dirty="0"/>
              <a:t>Dose schedule:</a:t>
            </a:r>
          </a:p>
          <a:p>
            <a:pPr>
              <a:defRPr/>
            </a:pPr>
            <a:r>
              <a:rPr lang="en-US" sz="1400" dirty="0"/>
              <a:t>2 or 3 doses for </a:t>
            </a:r>
            <a:r>
              <a:rPr lang="en-US" sz="1400" dirty="0" err="1"/>
              <a:t>immunocompromised</a:t>
            </a:r>
            <a:r>
              <a:rPr lang="en-US" sz="1400" dirty="0"/>
              <a:t> women.</a:t>
            </a:r>
          </a:p>
          <a:p>
            <a:pPr>
              <a:defRPr/>
            </a:pPr>
            <a:r>
              <a:rPr lang="en-US" sz="1400" dirty="0"/>
              <a:t>Primary targets is girls of 9-14yrs.</a:t>
            </a:r>
          </a:p>
          <a:p>
            <a:pPr>
              <a:defRPr/>
            </a:pPr>
            <a:r>
              <a:rPr lang="en-US" sz="1400" dirty="0"/>
              <a:t>Secondary targets are older girls &amp; boys.</a:t>
            </a:r>
          </a:p>
          <a:p>
            <a:pPr>
              <a:defRPr/>
            </a:pPr>
            <a:endParaRPr lang="en-US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6248400" y="5105400"/>
            <a:ext cx="2910556" cy="1704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b="1" u="sng" dirty="0"/>
              <a:t>Who should not have vaccine:</a:t>
            </a:r>
          </a:p>
          <a:p>
            <a:pPr>
              <a:defRPr/>
            </a:pPr>
            <a:r>
              <a:rPr lang="en-US" sz="1400" b="1" dirty="0"/>
              <a:t>1.Children below 10 yrs. .of age.</a:t>
            </a:r>
          </a:p>
          <a:p>
            <a:pPr>
              <a:defRPr/>
            </a:pPr>
            <a:r>
              <a:rPr lang="en-US" sz="1400" b="1" dirty="0"/>
              <a:t>2.Pregnant women.</a:t>
            </a:r>
          </a:p>
          <a:p>
            <a:pPr>
              <a:defRPr/>
            </a:pPr>
            <a:r>
              <a:rPr lang="en-US" sz="1400" b="1" dirty="0"/>
              <a:t>3.Women who are known to have allergy to vaccine.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400" y="4419600"/>
            <a:ext cx="18288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Below 15 yrs. only two doses of vaccine to be given</a:t>
            </a:r>
          </a:p>
          <a:p>
            <a:pPr algn="ctr"/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Single dose is found to be effective!!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3657600"/>
            <a:ext cx="2971800" cy="1143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Types of vaccine.</a:t>
            </a:r>
          </a:p>
          <a:p>
            <a:r>
              <a:rPr lang="en-US" sz="1400" dirty="0"/>
              <a:t>Only </a:t>
            </a:r>
            <a:r>
              <a:rPr lang="en-US" sz="1400" dirty="0" err="1"/>
              <a:t>Gardasil</a:t>
            </a:r>
            <a:r>
              <a:rPr lang="en-US" sz="1400" dirty="0"/>
              <a:t> is available all over the world.</a:t>
            </a:r>
          </a:p>
          <a:p>
            <a:r>
              <a:rPr lang="en-US" sz="1400" dirty="0" err="1"/>
              <a:t>Quadrivalent</a:t>
            </a:r>
            <a:r>
              <a:rPr lang="en-US" sz="1400" dirty="0"/>
              <a:t> vaccine.</a:t>
            </a:r>
          </a:p>
          <a:p>
            <a:r>
              <a:rPr lang="en-US" sz="1400" dirty="0" err="1"/>
              <a:t>Nonavalent</a:t>
            </a:r>
            <a:r>
              <a:rPr lang="en-US" sz="1400" dirty="0"/>
              <a:t> vaccine.</a:t>
            </a:r>
          </a:p>
          <a:p>
            <a:pPr algn="ctr"/>
            <a:endParaRPr lang="en-US" sz="1400" dirty="0"/>
          </a:p>
          <a:p>
            <a:pPr algn="ctr"/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599"/>
            <a:ext cx="2438400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2251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562600" y="3276600"/>
            <a:ext cx="3581400" cy="1219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1400" dirty="0"/>
          </a:p>
          <a:p>
            <a:r>
              <a:rPr lang="en-US" sz="1400" b="1" dirty="0"/>
              <a:t>Indigenous vaccine</a:t>
            </a:r>
          </a:p>
          <a:p>
            <a:r>
              <a:rPr lang="en-US" sz="1400" b="1" dirty="0" err="1">
                <a:solidFill>
                  <a:schemeClr val="tx1"/>
                </a:solidFill>
              </a:rPr>
              <a:t>Cervavac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/>
              <a:t>–</a:t>
            </a:r>
            <a:r>
              <a:rPr lang="en-US" sz="1400" dirty="0" err="1"/>
              <a:t>quadrivalent</a:t>
            </a:r>
            <a:r>
              <a:rPr lang="en-US" sz="1400" dirty="0"/>
              <a:t> vaccine</a:t>
            </a:r>
          </a:p>
          <a:p>
            <a:r>
              <a:rPr lang="en-US" sz="1400" dirty="0"/>
              <a:t>2 doses for 9 -14-year age group. </a:t>
            </a:r>
          </a:p>
          <a:p>
            <a:r>
              <a:rPr lang="en-US" sz="1400" dirty="0"/>
              <a:t>3 doses  for 15-26yrs. age group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13930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WHO latest recommendation (11.04.22)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en-US" sz="1600" dirty="0"/>
          </a:p>
          <a:p>
            <a:pPr>
              <a:buNone/>
            </a:pPr>
            <a:r>
              <a:rPr lang="en-US" sz="1600" b="1" dirty="0"/>
              <a:t>One-dose Human </a:t>
            </a:r>
            <a:r>
              <a:rPr lang="en-US" sz="1600" b="1" dirty="0" err="1"/>
              <a:t>Papillomavirus</a:t>
            </a:r>
            <a:r>
              <a:rPr lang="en-US" sz="1600" b="1" dirty="0"/>
              <a:t> (HPV) vaccine offers solid protection against cervical cancer</a:t>
            </a:r>
          </a:p>
          <a:p>
            <a:pPr>
              <a:buNone/>
            </a:pPr>
            <a:r>
              <a:rPr lang="en-US" sz="1600" b="1" dirty="0"/>
              <a:t>11 April 2022 News release - WHO</a:t>
            </a:r>
          </a:p>
          <a:p>
            <a:pPr>
              <a:buNone/>
            </a:pPr>
            <a:r>
              <a:rPr lang="en-US" sz="1600" dirty="0"/>
              <a:t>WHO Strategic Advisory Group of Experts on Immunization (SAGE) evaluated the evidence</a:t>
            </a:r>
          </a:p>
          <a:p>
            <a:pPr>
              <a:buNone/>
            </a:pPr>
            <a:r>
              <a:rPr lang="en-US" sz="1600" b="1" dirty="0"/>
              <a:t>SAGE recommends updating dose schedules for HPV as follows:</a:t>
            </a:r>
          </a:p>
          <a:p>
            <a:r>
              <a:rPr lang="en-US" sz="1600" b="1" dirty="0"/>
              <a:t>one or two-dose schedule </a:t>
            </a:r>
            <a:r>
              <a:rPr lang="en-US" sz="1600" dirty="0"/>
              <a:t>for the primary target of girls aged </a:t>
            </a:r>
            <a:r>
              <a:rPr lang="en-US" sz="1600" b="1" dirty="0"/>
              <a:t>9-14</a:t>
            </a:r>
            <a:endParaRPr lang="en-US" sz="1600" dirty="0"/>
          </a:p>
          <a:p>
            <a:r>
              <a:rPr lang="en-US" sz="1600" b="1" dirty="0"/>
              <a:t>one or two-dose schedule </a:t>
            </a:r>
            <a:r>
              <a:rPr lang="en-US" sz="1600" dirty="0"/>
              <a:t>for young women aged </a:t>
            </a:r>
            <a:r>
              <a:rPr lang="en-US" sz="1600" b="1" dirty="0"/>
              <a:t>15-20</a:t>
            </a:r>
            <a:endParaRPr lang="en-US" sz="1600" dirty="0"/>
          </a:p>
          <a:p>
            <a:r>
              <a:rPr lang="en-US" sz="1600" dirty="0"/>
              <a:t>Two doses with a 6-month interval for women </a:t>
            </a:r>
            <a:r>
              <a:rPr lang="en-US" sz="1600" b="1" dirty="0"/>
              <a:t>older than 21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Immunocompromised</a:t>
            </a:r>
            <a:r>
              <a:rPr lang="en-US" sz="1600" dirty="0"/>
              <a:t> individuals, including those with HIV, should receive three doses if feasible, and if not at least two doses. There is limited evidence regarding the efficacy of a single dose in this group.</a:t>
            </a:r>
          </a:p>
          <a:p>
            <a:endParaRPr lang="en-US" sz="1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2578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1800" dirty="0"/>
              <a:t>Recommendation  for individuals beyond 15yrs of age.</a:t>
            </a:r>
          </a:p>
          <a:p>
            <a:pPr>
              <a:buNone/>
            </a:pPr>
            <a:r>
              <a:rPr lang="en-US" sz="1800" b="1" dirty="0"/>
              <a:t>15-26yrs:  </a:t>
            </a:r>
          </a:p>
          <a:p>
            <a:r>
              <a:rPr lang="en-US" sz="1800" dirty="0"/>
              <a:t>ACIP recommends vaccination for everyone through age 26 years if not adequately vaccinated when younger.</a:t>
            </a:r>
          </a:p>
          <a:p>
            <a:pPr>
              <a:buNone/>
            </a:pPr>
            <a:r>
              <a:rPr lang="en-US" sz="1800" b="1" dirty="0"/>
              <a:t>26-45yrs:</a:t>
            </a:r>
          </a:p>
          <a:p>
            <a:r>
              <a:rPr lang="en-US" sz="1800" dirty="0"/>
              <a:t>The new study, undertaken using mathematical models—from Harvard and Cancer Council New South Wales, Australia indicates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1000" y="3886200"/>
            <a:ext cx="2895600" cy="14478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HPV vaccines for adults over age 26 may not be cost  effective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15000" y="3429000"/>
            <a:ext cx="3124200" cy="2286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HPV vaccination of people in this age range </a:t>
            </a:r>
            <a:r>
              <a:rPr lang="en-US" sz="1600" b="1" dirty="0">
                <a:solidFill>
                  <a:schemeClr val="tx1"/>
                </a:solidFill>
              </a:rPr>
              <a:t>provides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less benefit,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/>
              <a:t>for several reasons, including that more people in this age range have already been exposed to HPV.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57400" y="6324600"/>
            <a:ext cx="70866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https://www.hsph.harvard.edu/news/press-releases/hpv-vaccines-for-adults-not-cost-effective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https://www.cdc.gov/vaccines/vpd/hpv/hcp/recommendations.html</a:t>
            </a:r>
            <a:br>
              <a:rPr lang="en-US" sz="1100" dirty="0"/>
            </a:br>
            <a:endParaRPr lang="en-US" sz="11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286000" y="3200400"/>
            <a:ext cx="52578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Secondary prevention.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4" y="152400"/>
            <a:ext cx="9122636" cy="65532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dirty="0"/>
              <a:t>                       </a:t>
            </a:r>
          </a:p>
          <a:p>
            <a:pPr marL="0" indent="0">
              <a:buNone/>
            </a:pPr>
            <a:r>
              <a:rPr lang="en-US" dirty="0"/>
              <a:t>                       </a:t>
            </a:r>
          </a:p>
        </p:txBody>
      </p:sp>
      <p:sp>
        <p:nvSpPr>
          <p:cNvPr id="10" name="Down Arrow 9"/>
          <p:cNvSpPr/>
          <p:nvPr/>
        </p:nvSpPr>
        <p:spPr>
          <a:xfrm>
            <a:off x="4164294" y="2971800"/>
            <a:ext cx="381000" cy="7620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4038600"/>
            <a:ext cx="2438400" cy="914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Life style modification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7800" y="4038600"/>
            <a:ext cx="2133600" cy="8382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Screening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97394" y="1775389"/>
            <a:ext cx="4114800" cy="9144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            </a:t>
            </a:r>
            <a:r>
              <a:rPr lang="en-US" sz="2400" b="1" dirty="0"/>
              <a:t>Secondary prevention</a:t>
            </a:r>
          </a:p>
        </p:txBody>
      </p:sp>
    </p:spTree>
    <p:extLst>
      <p:ext uri="{BB962C8B-B14F-4D97-AF65-F5344CB8AC3E}">
        <p14:creationId xmlns:p14="http://schemas.microsoft.com/office/powerpoint/2010/main" val="148665786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5410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2400" b="1" i="1" dirty="0"/>
              <a:t>65 yrs. old uneducated woman presented with postmenopausal bleeding and foul smelling discharge. On examination she had advanced cervical cancer! Radio chemotherapy given.</a:t>
            </a: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                       </a:t>
            </a:r>
            <a:r>
              <a:rPr lang="en-US" sz="2800" b="1" i="1" dirty="0">
                <a:solidFill>
                  <a:srgbClr val="FF0000"/>
                </a:solidFill>
              </a:rPr>
              <a:t>Lived only for 6months??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286000" cy="208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438400" cy="190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798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-60522" y="0"/>
            <a:ext cx="9525000" cy="6858000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dirty="0"/>
              <a:t>To avoid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b="1" dirty="0"/>
              <a:t>Indulgence in sexual activity at an early age.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b="1" dirty="0"/>
              <a:t>Multiple sexual partners.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b="1" dirty="0"/>
              <a:t>Smoking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b="1" dirty="0"/>
              <a:t>Early age conception.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b="1" dirty="0"/>
              <a:t> Excess weight gain.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b="1" dirty="0"/>
              <a:t>Multiple pregnancies.</a:t>
            </a:r>
          </a:p>
          <a:p>
            <a:pPr marL="0" indent="0" eaLnBrk="1" hangingPunct="1">
              <a:buNone/>
            </a:pPr>
            <a:endParaRPr lang="en-US" sz="2000" b="1" dirty="0"/>
          </a:p>
          <a:p>
            <a:pPr eaLnBrk="1" hangingPunct="1">
              <a:buFont typeface="Wingdings" pitchFamily="2" charset="2"/>
              <a:buNone/>
            </a:pP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691" y="4038600"/>
            <a:ext cx="2667000" cy="2407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11732"/>
            <a:ext cx="2743200" cy="215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48" y="2235693"/>
            <a:ext cx="2667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6" y="3759694"/>
            <a:ext cx="2724150" cy="218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48" y="76200"/>
            <a:ext cx="2552700" cy="155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21691" y="1860389"/>
            <a:ext cx="2667000" cy="304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Have right diet habits.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16" y="1860389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1568398"/>
            <a:ext cx="1828800" cy="17165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Exercise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43800" y="1336829"/>
            <a:ext cx="12954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Say no</a:t>
            </a:r>
          </a:p>
        </p:txBody>
      </p:sp>
    </p:spTree>
    <p:extLst>
      <p:ext uri="{BB962C8B-B14F-4D97-AF65-F5344CB8AC3E}">
        <p14:creationId xmlns:p14="http://schemas.microsoft.com/office/powerpoint/2010/main" val="1850383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685800"/>
          <a:ext cx="8229600" cy="5354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r>
                        <a:rPr lang="en-US" dirty="0"/>
                        <a:t>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 Resource Settings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 Resource Settings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Method of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HPV DNA testing</a:t>
                      </a:r>
                    </a:p>
                    <a:p>
                      <a:r>
                        <a:rPr lang="en-US" sz="1400" dirty="0"/>
                        <a:t>Cotesting, VIA,LBC,Pap</a:t>
                      </a:r>
                    </a:p>
                    <a:p>
                      <a:r>
                        <a:rPr lang="en-US" sz="1400" dirty="0"/>
                        <a:t>Colposcopy+ biopsy.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VIA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Colposcopy+ biopsy.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Target age for 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25-65yrs.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30-65yrs.(Not suitable for PM women).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Starting</a:t>
                      </a:r>
                      <a:r>
                        <a:rPr lang="en-US" sz="1400" baseline="0" dirty="0"/>
                        <a:t> age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Cytology / Primary HPV Testing at 25yrs. </a:t>
                      </a:r>
                    </a:p>
                    <a:p>
                      <a:r>
                        <a:rPr lang="en-US" sz="1400" dirty="0"/>
                        <a:t>Co-testing at 30.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30yrs.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en-US" sz="1400" dirty="0"/>
                        <a:t>Frequency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HPV Testing or Co-testing - 5 years </a:t>
                      </a:r>
                    </a:p>
                    <a:p>
                      <a:r>
                        <a:rPr lang="en-US" sz="1400" dirty="0"/>
                        <a:t>Cytology –once</a:t>
                      </a:r>
                      <a:r>
                        <a:rPr lang="en-US" sz="1400" baseline="0" dirty="0"/>
                        <a:t> in </a:t>
                      </a:r>
                      <a:r>
                        <a:rPr lang="en-US" sz="1400" dirty="0"/>
                        <a:t>3 years.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5 years (at least 1-3 times in a lifetime).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Age to stop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65yrs if previous reports normal.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Screen at 65yrs if no previous screening &amp; stop.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Follow up after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HPV DNA</a:t>
                      </a:r>
                      <a:r>
                        <a:rPr lang="en-US" sz="1400" baseline="0" dirty="0"/>
                        <a:t> or </a:t>
                      </a:r>
                      <a:r>
                        <a:rPr lang="en-US" sz="1400" dirty="0"/>
                        <a:t>cytology-12 months.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VIA after 12 months.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Screening</a:t>
                      </a:r>
                      <a:r>
                        <a:rPr lang="en-US" sz="1400" baseline="0" dirty="0"/>
                        <a:t> after abnormal smear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             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For 20yrs</a:t>
                      </a:r>
                      <a:r>
                        <a:rPr lang="en-US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Post hysterectomy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    No screening if no prior cervical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lesions.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CIN in hysterectomy specimen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 HPV DNA testing at</a:t>
                      </a:r>
                      <a:r>
                        <a:rPr lang="en-US" sz="1400" baseline="0" dirty="0"/>
                        <a:t> 6 months  and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 months.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152400"/>
            <a:ext cx="6096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Resource based cervical cancer screening recommendations.</a:t>
            </a:r>
          </a:p>
        </p:txBody>
      </p:sp>
      <p:sp>
        <p:nvSpPr>
          <p:cNvPr id="2050" name="AutoShape 2" descr="AICOG 2021 - Ind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AICOG 2021 - Ind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4" name="Picture 6" descr="AICOG 2021 - Ind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057400" y="6248400"/>
            <a:ext cx="5410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Women who have been vaccinated also need screening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screening protocols for them?</a:t>
            </a:r>
          </a:p>
        </p:txBody>
      </p:sp>
    </p:spTree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5562600"/>
          </a:xfr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342652" y="2981933"/>
            <a:ext cx="2382496" cy="1308796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Methods </a:t>
            </a:r>
          </a:p>
          <a:p>
            <a:pPr algn="ctr"/>
            <a:r>
              <a:rPr lang="en-US"/>
              <a:t>of </a:t>
            </a:r>
          </a:p>
          <a:p>
            <a:pPr algn="ctr"/>
            <a:r>
              <a:rPr lang="en-US"/>
              <a:t>screening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505200" y="1731839"/>
            <a:ext cx="2057400" cy="9614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Conventional Pap smear</a:t>
            </a:r>
          </a:p>
        </p:txBody>
      </p:sp>
      <p:sp>
        <p:nvSpPr>
          <p:cNvPr id="6" name="Oval 5"/>
          <p:cNvSpPr/>
          <p:nvPr/>
        </p:nvSpPr>
        <p:spPr>
          <a:xfrm rot="20697285">
            <a:off x="373221" y="1656496"/>
            <a:ext cx="2133600" cy="1066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HPV DNA testing</a:t>
            </a:r>
          </a:p>
        </p:txBody>
      </p:sp>
      <p:sp>
        <p:nvSpPr>
          <p:cNvPr id="7" name="Oval 6"/>
          <p:cNvSpPr/>
          <p:nvPr/>
        </p:nvSpPr>
        <p:spPr>
          <a:xfrm rot="440957">
            <a:off x="6483513" y="1808039"/>
            <a:ext cx="2169207" cy="8090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VIA; Villi</a:t>
            </a:r>
          </a:p>
        </p:txBody>
      </p:sp>
      <p:sp>
        <p:nvSpPr>
          <p:cNvPr id="8" name="Oval 7"/>
          <p:cNvSpPr/>
          <p:nvPr/>
        </p:nvSpPr>
        <p:spPr>
          <a:xfrm rot="515054">
            <a:off x="6762928" y="3264521"/>
            <a:ext cx="1948797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Neuromedical systems. PAPNET.</a:t>
            </a:r>
          </a:p>
        </p:txBody>
      </p:sp>
      <p:sp>
        <p:nvSpPr>
          <p:cNvPr id="9" name="Oval 8"/>
          <p:cNvSpPr/>
          <p:nvPr/>
        </p:nvSpPr>
        <p:spPr>
          <a:xfrm rot="575660">
            <a:off x="6470125" y="5028622"/>
            <a:ext cx="2133600" cy="84450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     Biomarkers.</a:t>
            </a:r>
          </a:p>
        </p:txBody>
      </p:sp>
      <p:sp>
        <p:nvSpPr>
          <p:cNvPr id="10" name="Oval 9"/>
          <p:cNvSpPr/>
          <p:nvPr/>
        </p:nvSpPr>
        <p:spPr>
          <a:xfrm rot="20792017">
            <a:off x="311769" y="3042941"/>
            <a:ext cx="2209800" cy="117950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Automated cervical screening techniques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Auto pap 300.</a:t>
            </a:r>
          </a:p>
        </p:txBody>
      </p:sp>
      <p:sp>
        <p:nvSpPr>
          <p:cNvPr id="11" name="Oval 10"/>
          <p:cNvSpPr/>
          <p:nvPr/>
        </p:nvSpPr>
        <p:spPr>
          <a:xfrm>
            <a:off x="3352800" y="5029200"/>
            <a:ext cx="2438400" cy="990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Liquid based cytology</a:t>
            </a:r>
          </a:p>
        </p:txBody>
      </p:sp>
      <p:sp>
        <p:nvSpPr>
          <p:cNvPr id="13" name="Oval 12"/>
          <p:cNvSpPr/>
          <p:nvPr/>
        </p:nvSpPr>
        <p:spPr>
          <a:xfrm rot="20707233">
            <a:off x="634659" y="4582437"/>
            <a:ext cx="1999392" cy="104974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Automated visual evaluation</a:t>
            </a:r>
          </a:p>
        </p:txBody>
      </p:sp>
      <p:cxnSp>
        <p:nvCxnSpPr>
          <p:cNvPr id="14" name="Straight Arrow Connector 13"/>
          <p:cNvCxnSpPr>
            <a:stCxn id="4" idx="0"/>
            <a:endCxn id="5" idx="4"/>
          </p:cNvCxnSpPr>
          <p:nvPr/>
        </p:nvCxnSpPr>
        <p:spPr>
          <a:xfrm flipV="1">
            <a:off x="4533900" y="2693241"/>
            <a:ext cx="0" cy="2886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4"/>
          </p:cNvCxnSpPr>
          <p:nvPr/>
        </p:nvCxnSpPr>
        <p:spPr>
          <a:xfrm>
            <a:off x="4533900" y="4290729"/>
            <a:ext cx="0" cy="5659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514600" y="221254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10652" y="2194628"/>
            <a:ext cx="878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590800" y="3505200"/>
            <a:ext cx="700466" cy="1616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791200" y="3429000"/>
            <a:ext cx="914400" cy="2885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590800" y="41148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5610136" y="4067264"/>
            <a:ext cx="990600" cy="9332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791510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/>
              <a:t>Various screening modalities have been recommended for cervical cancer screening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54523"/>
            <a:ext cx="3200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4375"/>
            <a:ext cx="3124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23" y="2209800"/>
            <a:ext cx="25876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4335" y="1636712"/>
            <a:ext cx="1752600" cy="23177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VIA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1800" y="1984375"/>
            <a:ext cx="1905000" cy="22542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Pap smear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5686" y="4168922"/>
            <a:ext cx="1828800" cy="25067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HPV DNA</a:t>
            </a:r>
          </a:p>
        </p:txBody>
      </p:sp>
    </p:spTree>
    <p:extLst>
      <p:ext uri="{BB962C8B-B14F-4D97-AF65-F5344CB8AC3E}">
        <p14:creationId xmlns:p14="http://schemas.microsoft.com/office/powerpoint/2010/main" val="3016557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762000" y="1981200"/>
            <a:ext cx="2209800" cy="1295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Pap smear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0" y="1905000"/>
            <a:ext cx="2286000" cy="14478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HPV DNA test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1905000"/>
            <a:ext cx="2286000" cy="1447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VIA test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1800" y="1905000"/>
            <a:ext cx="31242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HPV infection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0" y="2895600"/>
            <a:ext cx="2438400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Transient &amp; clears- 80%</a:t>
            </a:r>
          </a:p>
          <a:p>
            <a:pPr algn="ctr"/>
            <a:r>
              <a:rPr lang="en-US" sz="1600" dirty="0"/>
              <a:t>Adolescents &amp; young adults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2895600"/>
            <a:ext cx="14478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Persists-20%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&gt;30yrs.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52600" y="4724400"/>
            <a:ext cx="1600200" cy="457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HSIL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28800" y="3886200"/>
            <a:ext cx="1371600" cy="457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LSIL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676400" y="5562600"/>
            <a:ext cx="1905000" cy="457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Invasive cancer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38800" y="4343400"/>
            <a:ext cx="2133600" cy="685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Infection clearance</a:t>
            </a:r>
          </a:p>
          <a:p>
            <a:pPr algn="ctr"/>
            <a:r>
              <a:rPr lang="en-US" sz="1600" dirty="0"/>
              <a:t>Lesion regression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76600" y="4191000"/>
            <a:ext cx="12954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306094" y="4456906"/>
            <a:ext cx="532606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72000" y="47244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829300" y="26289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2743200" y="25908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2286794" y="36568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6324600" y="39624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3" idx="2"/>
          </p:cNvCxnSpPr>
          <p:nvPr/>
        </p:nvCxnSpPr>
        <p:spPr>
          <a:xfrm rot="5400000">
            <a:off x="2361406" y="4495800"/>
            <a:ext cx="305594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2362200" y="5410200"/>
            <a:ext cx="305594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667000" y="4419600"/>
            <a:ext cx="609600" cy="228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5257800"/>
            <a:ext cx="609600" cy="2286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20%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96000" y="1143000"/>
            <a:ext cx="2590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HPV infection clearance pattern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9037"/>
            <a:ext cx="9144000" cy="566896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            Advantages                                                                                                     Disadvantages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9034" y="1219200"/>
            <a:ext cx="29718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E6 E7 mRNA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600" y="2133600"/>
            <a:ext cx="3048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Viral oncoproteins  are</a:t>
            </a:r>
          </a:p>
          <a:p>
            <a:pPr algn="ctr"/>
            <a:r>
              <a:rPr lang="en-US" sz="1400" dirty="0"/>
              <a:t>needed for progression of premalignant lesions  to carcinoma.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6600" y="2971800"/>
            <a:ext cx="3048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Over expression denotes definite malignant transformation</a:t>
            </a:r>
          </a:p>
          <a:p>
            <a:pPr algn="ctr"/>
            <a:r>
              <a:rPr lang="en-US" sz="1400" dirty="0"/>
              <a:t>Expressed as positive or negative.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21336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Specificity &amp; PPV  are more than HPV DNA testing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362200"/>
            <a:ext cx="2209800" cy="7093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False positivity of HPV DNA is eliminated.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124200"/>
            <a:ext cx="22098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Useful as triage of LSIL &amp; ASCUS positivity.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6600" y="3810000"/>
            <a:ext cx="2999930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Detects 5 genotypes of virus 16,18,33,34,&amp;45.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4038600"/>
            <a:ext cx="2286000" cy="1219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Follow up of women after treatment of premalignant lesions.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Indicates persistence and progression of the lesion after treatment.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0" y="1600200"/>
            <a:ext cx="19812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Cost is high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6096000"/>
            <a:ext cx="64008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serve as a more specific discriminator between transient cervical dysplasia and potentially progressive lesions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0" y="2514600"/>
            <a:ext cx="210511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Not suitable as a primary screening modality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9400" y="4953000"/>
            <a:ext cx="49530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 </a:t>
            </a:r>
            <a:r>
              <a:rPr lang="en-US" sz="1200" dirty="0"/>
              <a:t>Detects HPV infection and simultaneously predicts the change of cervical lesions . Continuous expression of E6/E7 </a:t>
            </a:r>
            <a:r>
              <a:rPr lang="en-US" sz="1200" dirty="0">
                <a:solidFill>
                  <a:schemeClr val="tx1"/>
                </a:solidFill>
              </a:rPr>
              <a:t>onco genes is necessary for the development and maintenance of the dysplastic changes.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0" y="3733800"/>
            <a:ext cx="2286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Nucleic acid amplification testis done using cervical specimen.</a:t>
            </a:r>
          </a:p>
        </p:txBody>
      </p:sp>
      <p:sp>
        <p:nvSpPr>
          <p:cNvPr id="17" name="Oval 16"/>
          <p:cNvSpPr/>
          <p:nvPr/>
        </p:nvSpPr>
        <p:spPr>
          <a:xfrm>
            <a:off x="6705600" y="381000"/>
            <a:ext cx="2209800" cy="609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Biomarkers</a:t>
            </a:r>
          </a:p>
        </p:txBody>
      </p:sp>
    </p:spTree>
    <p:extLst>
      <p:ext uri="{BB962C8B-B14F-4D97-AF65-F5344CB8AC3E}">
        <p14:creationId xmlns:p14="http://schemas.microsoft.com/office/powerpoint/2010/main" val="1164075187"/>
      </p:ext>
    </p:extLst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5240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495800" y="6400800"/>
            <a:ext cx="4648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100" dirty="0"/>
          </a:p>
          <a:p>
            <a:endParaRPr lang="sv-SE" sz="1100" dirty="0"/>
          </a:p>
          <a:p>
            <a:endParaRPr lang="sv-SE" sz="1100" dirty="0"/>
          </a:p>
          <a:p>
            <a:endParaRPr lang="sv-SE" sz="1100" dirty="0"/>
          </a:p>
          <a:p>
            <a:r>
              <a:rPr lang="sv-SE" sz="1100" dirty="0"/>
              <a:t>Mol Med Rep. 2015 Mar;11(3):1566-72. doi: 10.3892/mmr.2014.2914.</a:t>
            </a:r>
          </a:p>
          <a:p>
            <a:r>
              <a:rPr lang="sv-SE" sz="1100" dirty="0"/>
              <a:t>Oncol Lett 2019 Aug;18 (2) 1351-1355.</a:t>
            </a:r>
          </a:p>
          <a:p>
            <a:endParaRPr lang="sv-SE" sz="1100" dirty="0"/>
          </a:p>
          <a:p>
            <a:endParaRPr lang="sv-SE" sz="1100" dirty="0"/>
          </a:p>
          <a:p>
            <a:endParaRPr lang="sv-SE" sz="1100" dirty="0"/>
          </a:p>
          <a:p>
            <a:endParaRPr lang="en-US" sz="11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6553200" y="53340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P16 /Ki67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48200" y="6324600"/>
            <a:ext cx="4495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i="1" dirty="0"/>
              <a:t>J Cancer </a:t>
            </a:r>
            <a:r>
              <a:rPr lang="pt-BR" sz="1100" dirty="0"/>
              <a:t>2019; 10(12):2654-2660. doi:10.7150/jca.32743</a:t>
            </a:r>
            <a:r>
              <a:rPr lang="en-US" sz="1100" b="1" dirty="0"/>
              <a:t> </a:t>
            </a:r>
            <a:r>
              <a:rPr lang="en-US" sz="1100" dirty="0"/>
              <a:t>Application of p16/Ki-67 dual-staining cytology in cervical cancers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4457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562600" y="1219200"/>
            <a:ext cx="3352800" cy="3200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A: LBC </a:t>
            </a:r>
          </a:p>
          <a:p>
            <a:r>
              <a:rPr lang="en-US" sz="1600" dirty="0"/>
              <a:t>B: dual stain with p16 &amp; Ki-67</a:t>
            </a:r>
          </a:p>
          <a:p>
            <a:r>
              <a:rPr lang="en-US" sz="1600" dirty="0"/>
              <a:t>Blue     - stain for p16 alone Shows brown cytoplasm / nuclear signals.</a:t>
            </a:r>
          </a:p>
          <a:p>
            <a:r>
              <a:rPr lang="en-US" sz="1600" dirty="0"/>
              <a:t>Red       Ki-67staining showing </a:t>
            </a:r>
          </a:p>
          <a:p>
            <a:r>
              <a:rPr lang="en-US" sz="1600" dirty="0"/>
              <a:t> red nuclear signal.</a:t>
            </a:r>
          </a:p>
          <a:p>
            <a:r>
              <a:rPr lang="en-US" sz="1600" dirty="0"/>
              <a:t>Black        dual staining for </a:t>
            </a:r>
          </a:p>
          <a:p>
            <a:r>
              <a:rPr lang="en-US" sz="1600"/>
              <a:t>p16 </a:t>
            </a:r>
            <a:r>
              <a:rPr lang="en-US" sz="1600" dirty="0"/>
              <a:t>&amp; Ki-67 shows brown cytoplasm and red nuclear signals.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096000" y="23622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19800" y="28194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72200" y="32766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90800" y="457200"/>
            <a:ext cx="3581400" cy="304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Dual staining  cervical cytology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76800" y="63246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i="1" dirty="0"/>
              <a:t>J Cancer </a:t>
            </a:r>
            <a:r>
              <a:rPr lang="en-US" sz="1200" dirty="0"/>
              <a:t>2019; 10(12):2654-2660. </a:t>
            </a:r>
          </a:p>
          <a:p>
            <a:r>
              <a:rPr lang="en-US" sz="1200" dirty="0"/>
              <a:t>Application of p16/Ki-67 dual-staining cytology in cervical cancers</a:t>
            </a:r>
          </a:p>
        </p:txBody>
      </p:sp>
      <p:pic>
        <p:nvPicPr>
          <p:cNvPr id="69636" name="Picture 4" descr="Immunostaining of p16INK4a/Ki-67 and L1 Capsid Protein on Liquid-based  Cytology Specimens Obtained from ASC-H and LSIL-H Ca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90232"/>
            <a:ext cx="3276600" cy="2467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68580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/>
              <a:t>                        </a:t>
            </a:r>
          </a:p>
          <a:p>
            <a:pPr marL="0" indent="0">
              <a:buNone/>
            </a:pPr>
            <a:r>
              <a:rPr lang="en-US" b="1" dirty="0"/>
              <a:t>                         Indian scenario??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58" y="4837563"/>
            <a:ext cx="2718142" cy="202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28419"/>
            <a:ext cx="2438399" cy="20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54" y="40595"/>
            <a:ext cx="2544888" cy="224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447384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114800"/>
            <a:ext cx="3048000" cy="7239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25% of world’s  cervical cancer burden is in India!!!</a:t>
            </a:r>
          </a:p>
        </p:txBody>
      </p:sp>
    </p:spTree>
    <p:extLst>
      <p:ext uri="{BB962C8B-B14F-4D97-AF65-F5344CB8AC3E}">
        <p14:creationId xmlns:p14="http://schemas.microsoft.com/office/powerpoint/2010/main" val="2557282050"/>
      </p:ext>
    </p:extLst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2133600"/>
            <a:ext cx="1981200" cy="1066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HPV positive woman with 16,18, negative pap-Dual staining helps for further management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05200" y="2057400"/>
            <a:ext cx="2057400" cy="1143000"/>
          </a:xfrm>
          <a:prstGeom prst="roundRect">
            <a:avLst>
              <a:gd name="adj" fmla="val 62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To differentiate high grade lesions from benign mimics</a:t>
            </a:r>
          </a:p>
          <a:p>
            <a:pPr algn="ctr"/>
            <a:r>
              <a:rPr lang="en-US" sz="1200" dirty="0"/>
              <a:t>Metaplasia, atrophy, regenerating </a:t>
            </a:r>
            <a:r>
              <a:rPr lang="en-US" sz="1200" dirty="0" err="1"/>
              <a:t>epitheliunm</a:t>
            </a:r>
            <a:r>
              <a:rPr lang="en-US" sz="1200" dirty="0"/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8400" y="2133600"/>
            <a:ext cx="2362200" cy="1219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Triage of LSIL/ASC-US: Women with ASCUS and LSIL have a 2.6% and 5.2% 5-year risk for CIN3+, respectively. dual staining is more suitable.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3733800"/>
            <a:ext cx="2133600" cy="1295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/>
              <a:t>Monitoring for recurrence after treating CIN 2 &amp; 3</a:t>
            </a:r>
          </a:p>
          <a:p>
            <a:pPr algn="r"/>
            <a:r>
              <a:rPr lang="en-US" sz="1400" dirty="0"/>
              <a:t>(Presently HPV &amp; cytology are used 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81400" y="3810000"/>
            <a:ext cx="21336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To confirm cytological lesions of glandular abnormality.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7000" y="3810000"/>
            <a:ext cx="22098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LAST</a:t>
            </a:r>
          </a:p>
          <a:p>
            <a:pPr algn="ctr"/>
            <a:r>
              <a:rPr lang="en-US" sz="1200" dirty="0"/>
              <a:t>LSIL &amp; HSIL</a:t>
            </a:r>
          </a:p>
          <a:p>
            <a:pPr algn="ctr"/>
            <a:r>
              <a:rPr lang="en-US" sz="1200" dirty="0"/>
              <a:t>Dual staining helps in triaging CIN 2 lesions (HSIL)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1000" y="685800"/>
            <a:ext cx="2286000" cy="6096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Clinical application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91000" y="5334000"/>
            <a:ext cx="4572000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Reduces the referral to colposcopy &amp; biopsy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3400" y="6172200"/>
            <a:ext cx="48006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srgbClr val="2F2F2F"/>
                </a:solidFill>
                <a:latin typeface="Verdana" pitchFamily="34" charset="0"/>
                <a:cs typeface="Arial" pitchFamily="34" charset="0"/>
              </a:rPr>
              <a:t>J Cancer </a:t>
            </a:r>
            <a:r>
              <a:rPr lang="en-US" sz="1000" dirty="0">
                <a:solidFill>
                  <a:srgbClr val="2F2F2F"/>
                </a:solidFill>
                <a:latin typeface="Verdana" pitchFamily="34" charset="0"/>
                <a:cs typeface="Arial" pitchFamily="34" charset="0"/>
              </a:rPr>
              <a:t>2019; 10(12):2654-2660. doi:10.7150/jca.32743</a:t>
            </a:r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Verdana" pitchFamily="34" charset="0"/>
                <a:cs typeface="Arial" pitchFamily="34" charset="0"/>
              </a:rPr>
              <a:t>Application of p16/Ki-67 dual-staining cytology in cervical cancers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Li Yu</a:t>
            </a:r>
            <a:r>
              <a:rPr lang="en-US" sz="1000" baseline="30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1, </a:t>
            </a:r>
            <a:r>
              <a:rPr lang="en-US" sz="1000" baseline="30000" dirty="0">
                <a:solidFill>
                  <a:srgbClr val="315EB5"/>
                </a:solidFill>
                <a:latin typeface="Georgia" pitchFamily="18" charset="0"/>
                <a:cs typeface="Arial" pitchFamily="34" charset="0"/>
                <a:hlinkClick r:id="rId2"/>
              </a:rPr>
              <a:t>  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, </a:t>
            </a:r>
            <a:r>
              <a:rPr lang="en-US" sz="1000" dirty="0" err="1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Lingyan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 Fei</a:t>
            </a:r>
            <a:r>
              <a:rPr lang="en-US" sz="1000" baseline="30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1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, </a:t>
            </a:r>
            <a:r>
              <a:rPr lang="en-US" sz="1000" dirty="0" err="1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Xubin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 Liu</a:t>
            </a:r>
            <a:r>
              <a:rPr lang="en-US" sz="1000" baseline="30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1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, </a:t>
            </a:r>
            <a:r>
              <a:rPr lang="en-US" sz="1000" dirty="0" err="1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Xufang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 Pi</a:t>
            </a:r>
            <a:r>
              <a:rPr lang="en-US" sz="1000" baseline="30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1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, </a:t>
            </a:r>
            <a:r>
              <a:rPr lang="en-US" sz="1000" dirty="0" err="1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Liantang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 Wang</a:t>
            </a:r>
            <a:r>
              <a:rPr lang="en-US" sz="1000" baseline="30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1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, </a:t>
            </a:r>
            <a:r>
              <a:rPr lang="en-US" sz="1000" dirty="0" err="1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Shangwu</a:t>
            </a:r>
            <a:r>
              <a:rPr lang="en-US" sz="1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 Chen</a:t>
            </a:r>
            <a:r>
              <a:rPr lang="en-US" sz="1000" baseline="30000" dirty="0">
                <a:solidFill>
                  <a:srgbClr val="2F2F2F"/>
                </a:solidFill>
                <a:latin typeface="Georgia" pitchFamily="18" charset="0"/>
                <a:cs typeface="Arial" pitchFamily="34" charset="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001000" cy="515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049207"/>
      </p:ext>
    </p:extLst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>
              <a:tint val="50000"/>
              <a:satMod val="30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905000" y="2438400"/>
            <a:ext cx="51816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What is our role? </a:t>
            </a:r>
          </a:p>
          <a:p>
            <a:pPr algn="ctr"/>
            <a:r>
              <a:rPr lang="en-US" dirty="0"/>
              <a:t>Your role?</a:t>
            </a:r>
          </a:p>
        </p:txBody>
      </p:sp>
      <p:sp>
        <p:nvSpPr>
          <p:cNvPr id="6" name="Down Arrow 5"/>
          <p:cNvSpPr/>
          <p:nvPr/>
        </p:nvSpPr>
        <p:spPr>
          <a:xfrm>
            <a:off x="4419600" y="3733800"/>
            <a:ext cx="76200" cy="4572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590800" y="4495800"/>
            <a:ext cx="38862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Eliminating cervical cancer??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33400" y="1752600"/>
            <a:ext cx="1981200" cy="457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Your role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77"/>
            <a:ext cx="9144000" cy="13716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/>
              <a:t>Creating awareness is a marathon task, but it will definitely have positive impact on the public.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15400" cy="5334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800" b="1" i="1" dirty="0"/>
              <a:t>What will be  the impact of all these?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23" y="2133600"/>
            <a:ext cx="6324600" cy="373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318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488731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200400" y="3962400"/>
            <a:ext cx="33528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 one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29718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315200" y="1524000"/>
            <a:ext cx="1676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39000" y="1447800"/>
            <a:ext cx="1905000" cy="1066800"/>
          </a:xfrm>
          <a:prstGeom prst="rect">
            <a:avLst/>
          </a:prstGeom>
          <a:solidFill>
            <a:srgbClr val="D9923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Create awareness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28600" y="1524000"/>
            <a:ext cx="1905000" cy="1295400"/>
          </a:xfrm>
          <a:prstGeom prst="rect">
            <a:avLst/>
          </a:prstGeom>
          <a:solidFill>
            <a:srgbClr val="AF843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en-US" sz="1600" b="1" dirty="0"/>
              <a:t>Adopt one or two  villages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5524500"/>
            <a:ext cx="2325566" cy="1333500"/>
          </a:xfrm>
          <a:prstGeom prst="rect">
            <a:avLst/>
          </a:prstGeom>
          <a:solidFill>
            <a:srgbClr val="DF972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Dedicate 2 days in a month for this social cause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62801" y="5410200"/>
            <a:ext cx="1981199" cy="1447800"/>
          </a:xfrm>
          <a:prstGeom prst="rect">
            <a:avLst/>
          </a:prstGeom>
          <a:solidFill>
            <a:srgbClr val="DC963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Conduct screening</a:t>
            </a:r>
          </a:p>
          <a:p>
            <a:pPr algn="ctr"/>
            <a:r>
              <a:rPr lang="en-US" b="1" dirty="0"/>
              <a:t>once a month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438400" y="914400"/>
            <a:ext cx="4648200" cy="533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Working towards elimination of cervical cancer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733800" y="4648200"/>
            <a:ext cx="2362200" cy="304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Together we can</a:t>
            </a:r>
          </a:p>
        </p:txBody>
      </p:sp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477000"/>
            <a:ext cx="152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6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48A54"/>
          </a:solidFill>
        </p:spPr>
        <p:txBody>
          <a:bodyPr>
            <a:normAutofit/>
          </a:bodyPr>
          <a:lstStyle/>
          <a:p>
            <a:r>
              <a:rPr lang="en-US" sz="2400" dirty="0"/>
              <a:t>Each health system should develop its own screening protocols suitable to its country.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  <a:solidFill>
            <a:srgbClr val="364A1E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                  </a:t>
            </a:r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Afr Health sci. 2011 Mar; 11(1): 48–57: </a:t>
            </a: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 Urasa</a:t>
            </a:r>
            <a:r>
              <a:rPr lang="pt-BR" sz="12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1,2</a:t>
            </a:r>
            <a:r>
              <a:rPr lang="pt-BR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and E Darj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219200" y="2438400"/>
            <a:ext cx="6934200" cy="1905000"/>
          </a:xfrm>
          <a:prstGeom prst="rect">
            <a:avLst/>
          </a:prstGeom>
          <a:solidFill>
            <a:srgbClr val="364A1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has recommended its member countries to develop and integrate cervical cancer screening into their health systems depending on the local social, cultural and economic contexts. This will ensure a defined referral system for diagnosis, treatment and follow up.</a:t>
            </a:r>
          </a:p>
        </p:txBody>
      </p:sp>
    </p:spTree>
    <p:extLst>
      <p:ext uri="{BB962C8B-B14F-4D97-AF65-F5344CB8AC3E}">
        <p14:creationId xmlns:p14="http://schemas.microsoft.com/office/powerpoint/2010/main" val="607010829"/>
      </p:ext>
    </p:extLst>
  </p:cSld>
  <p:clrMapOvr>
    <a:masterClrMapping/>
  </p:clrMapOvr>
  <p:transition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Desiderius Erasmus - Prevention is better than cur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524000"/>
            <a:ext cx="61722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9140" name="Picture 4" descr="Prevention is better than Cure — Steem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876799"/>
            <a:ext cx="2133600" cy="1981201"/>
          </a:xfrm>
          <a:prstGeom prst="rect">
            <a:avLst/>
          </a:prstGeom>
          <a:noFill/>
        </p:spPr>
      </p:pic>
      <p:pic>
        <p:nvPicPr>
          <p:cNvPr id="219142" name="Picture 6" descr="https://i.pinimg.com/564x/e2/98/52/e298523c56c09c854588ee39ea1e052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14600" cy="1627491"/>
          </a:xfrm>
          <a:prstGeom prst="rect">
            <a:avLst/>
          </a:prstGeom>
          <a:noFill/>
        </p:spPr>
      </p:pic>
      <p:pic>
        <p:nvPicPr>
          <p:cNvPr id="219144" name="Picture 8" descr="https://i.pinimg.com/564x/c6/13/1c/c6131cce762862b9c4d416639cfd8fb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0"/>
            <a:ext cx="2209800" cy="150846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743200" cy="284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819400" y="4953000"/>
            <a:ext cx="3505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67200"/>
            <a:ext cx="4876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6600" y="1066800"/>
            <a:ext cx="2743200" cy="381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long way to go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287963"/>
          </a:xfr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600200"/>
            <a:ext cx="298836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457200" y="1828800"/>
            <a:ext cx="2819400" cy="30480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As of 2018, two women die of cervical cancer each minute and the </a:t>
            </a:r>
            <a:r>
              <a:rPr lang="en-US" sz="1400" b="1" dirty="0">
                <a:solidFill>
                  <a:schemeClr val="tx1"/>
                </a:solidFill>
              </a:rPr>
              <a:t>annual cervical cancer mortality exceeds maternal mortality </a:t>
            </a:r>
            <a:r>
              <a:rPr lang="en-US" sz="1400" dirty="0">
                <a:solidFill>
                  <a:schemeClr val="tx1"/>
                </a:solidFill>
              </a:rPr>
              <a:t>(311 365 versus 303 000). These indices have led the </a:t>
            </a:r>
            <a:r>
              <a:rPr lang="en-US" sz="1400" b="1" dirty="0">
                <a:solidFill>
                  <a:schemeClr val="tx1"/>
                </a:solidFill>
              </a:rPr>
              <a:t>World Health Organization </a:t>
            </a:r>
            <a:r>
              <a:rPr lang="en-US" sz="1400" dirty="0">
                <a:solidFill>
                  <a:schemeClr val="tx1"/>
                </a:solidFill>
              </a:rPr>
              <a:t>(WHO) to announce the prioritization of </a:t>
            </a:r>
            <a:r>
              <a:rPr lang="en-US" sz="1400" b="1" dirty="0">
                <a:solidFill>
                  <a:schemeClr val="tx1"/>
                </a:solidFill>
              </a:rPr>
              <a:t>the elimination of cervical cancer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53200" y="1828800"/>
            <a:ext cx="2438400" cy="28956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The </a:t>
            </a:r>
            <a:r>
              <a:rPr lang="en-US" sz="1400" b="1" dirty="0">
                <a:solidFill>
                  <a:schemeClr val="tx1"/>
                </a:solidFill>
              </a:rPr>
              <a:t>maternal mortality ratio</a:t>
            </a:r>
            <a:r>
              <a:rPr lang="en-US" sz="1400" dirty="0">
                <a:solidFill>
                  <a:schemeClr val="tx1"/>
                </a:solidFill>
              </a:rPr>
              <a:t> has declined by </a:t>
            </a:r>
            <a:r>
              <a:rPr lang="en-US" sz="1400" b="1" dirty="0">
                <a:solidFill>
                  <a:schemeClr val="tx1"/>
                </a:solidFill>
              </a:rPr>
              <a:t>37%, </a:t>
            </a:r>
            <a:r>
              <a:rPr lang="en-US" sz="1400" dirty="0">
                <a:solidFill>
                  <a:schemeClr val="tx1"/>
                </a:solidFill>
              </a:rPr>
              <a:t>since 2000.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There has been a </a:t>
            </a:r>
            <a:r>
              <a:rPr lang="en-US" sz="1400" b="1" dirty="0">
                <a:solidFill>
                  <a:schemeClr val="tx1"/>
                </a:solidFill>
              </a:rPr>
              <a:t>17% increase in absolute mortality from cervical cancer </a:t>
            </a:r>
            <a:r>
              <a:rPr lang="en-US" sz="1400" dirty="0">
                <a:solidFill>
                  <a:schemeClr val="tx1"/>
                </a:solidFill>
              </a:rPr>
              <a:t>in less than a decade (from 275 000 to 311 365 per year).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00800" y="6400800"/>
            <a:ext cx="26670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/>
              <a:t>Clinical Oncology Volume 31, Issue 8, August 2019, Pages 529-538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17150" y="4419600"/>
            <a:ext cx="4114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20966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8400" y="2895600"/>
            <a:ext cx="4419600" cy="190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Strive to achieve the unachievable </a:t>
            </a:r>
          </a:p>
        </p:txBody>
      </p:sp>
    </p:spTree>
    <p:extLst>
      <p:ext uri="{BB962C8B-B14F-4D97-AF65-F5344CB8AC3E}">
        <p14:creationId xmlns:p14="http://schemas.microsoft.com/office/powerpoint/2010/main" val="2443285745"/>
      </p:ext>
    </p:extLst>
  </p:cSld>
  <p:clrMapOvr>
    <a:masterClrMapping/>
  </p:clrMapOvr>
  <p:transition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33400"/>
            <a:ext cx="741277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0" y="76200"/>
            <a:ext cx="2819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Mahati</a:t>
            </a:r>
            <a:r>
              <a:rPr lang="en-US" dirty="0"/>
              <a:t> trust statistics</a:t>
            </a:r>
          </a:p>
        </p:txBody>
      </p:sp>
    </p:spTree>
    <p:extLst>
      <p:ext uri="{BB962C8B-B14F-4D97-AF65-F5344CB8AC3E}">
        <p14:creationId xmlns:p14="http://schemas.microsoft.com/office/powerpoint/2010/main" val="2850776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6273800" cy="495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47800" y="5105400"/>
            <a:ext cx="2362200" cy="4572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Thank you all</a:t>
            </a:r>
          </a:p>
        </p:txBody>
      </p:sp>
    </p:spTree>
    <p:extLst>
      <p:ext uri="{BB962C8B-B14F-4D97-AF65-F5344CB8AC3E}">
        <p14:creationId xmlns:p14="http://schemas.microsoft.com/office/powerpoint/2010/main" val="1166137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066800"/>
            <a:ext cx="621749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76400" y="2971800"/>
            <a:ext cx="6019800" cy="15240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Cervical cancer is </a:t>
            </a:r>
            <a:r>
              <a:rPr lang="en-US" b="1" dirty="0"/>
              <a:t>totally preventable </a:t>
            </a:r>
            <a:r>
              <a:rPr lang="en-US" dirty="0"/>
              <a:t>virus induced sexually transmitted disease.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657600" y="1676400"/>
            <a:ext cx="1447800" cy="4572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global call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48000" y="3048000"/>
            <a:ext cx="26670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32004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09800" y="5105400"/>
            <a:ext cx="4724400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Eliminate cervical cancer!!!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2018  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19800" y="2438400"/>
            <a:ext cx="1981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54448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7150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2267</Words>
  <Application>Microsoft Office PowerPoint</Application>
  <PresentationFormat>On-screen Show (4:3)</PresentationFormat>
  <Paragraphs>437</Paragraphs>
  <Slides>63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 aware of cervical cancer and its magnitude?</vt:lpstr>
      <vt:lpstr>PowerPoint Presentation</vt:lpstr>
      <vt:lpstr>PowerPoint Presentation</vt:lpstr>
      <vt:lpstr>PowerPoint Presentation</vt:lpstr>
      <vt:lpstr>Indian scenario India is the capital of cervical cancer.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 story of polio eradication in India</vt:lpstr>
      <vt:lpstr>Success story of decline in  MMR in India</vt:lpstr>
      <vt:lpstr>PowerPoint Presentation</vt:lpstr>
      <vt:lpstr>PowerPoint Presentation</vt:lpstr>
      <vt:lpstr>PowerPoint Presentation</vt:lpstr>
      <vt:lpstr>Primary prevention   HPV vaccination has the potential to reduce cervical cancer incidence around the world by as much as 90%.</vt:lpstr>
      <vt:lpstr>WHO latest recommendation (11.04.22)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Various screening modalities have been recommended for cervical cancer screening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awareness is a marathon task, but it will definitely have positive impact on the public.</vt:lpstr>
      <vt:lpstr>PowerPoint Presentation</vt:lpstr>
      <vt:lpstr>PowerPoint Presentation</vt:lpstr>
      <vt:lpstr>Each health system should develop its own screening protocols suitable to its country.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to eliminate cervical cancer</dc:title>
  <dc:creator>Admin</dc:creator>
  <cp:lastModifiedBy>Sundari HC</cp:lastModifiedBy>
  <cp:revision>82</cp:revision>
  <dcterms:created xsi:type="dcterms:W3CDTF">2023-05-16T15:46:07Z</dcterms:created>
  <dcterms:modified xsi:type="dcterms:W3CDTF">2023-05-21T03:55:13Z</dcterms:modified>
</cp:coreProperties>
</file>