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82" r:id="rId5"/>
    <p:sldId id="283" r:id="rId6"/>
    <p:sldId id="265" r:id="rId7"/>
    <p:sldId id="280" r:id="rId8"/>
    <p:sldId id="285" r:id="rId9"/>
    <p:sldId id="266" r:id="rId10"/>
    <p:sldId id="284" r:id="rId11"/>
    <p:sldId id="275" r:id="rId12"/>
    <p:sldId id="269" r:id="rId13"/>
    <p:sldId id="286" r:id="rId14"/>
    <p:sldId id="271" r:id="rId15"/>
    <p:sldId id="272" r:id="rId16"/>
    <p:sldId id="27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80215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0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9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02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51109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291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29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36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9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5195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862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588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4D95-39BD-B5BD-AFB5-FB0B5F26C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5068" y="2299447"/>
            <a:ext cx="8984625" cy="2514600"/>
          </a:xfrm>
        </p:spPr>
        <p:txBody>
          <a:bodyPr>
            <a:normAutofit/>
          </a:bodyPr>
          <a:lstStyle/>
          <a:p>
            <a:r>
              <a:rPr lang="en-IN" sz="2400" dirty="0"/>
              <a:t>2)a) Define </a:t>
            </a:r>
            <a:r>
              <a:rPr lang="en-IN" sz="2400" dirty="0" err="1"/>
              <a:t>EpigeneticS</a:t>
            </a:r>
            <a:r>
              <a:rPr lang="en-IN" sz="2400" dirty="0"/>
              <a:t>, Discuss the role of epigenetics in disease and its therapeutic uses</a:t>
            </a:r>
            <a:br>
              <a:rPr lang="en-IN" sz="2400" dirty="0"/>
            </a:br>
            <a:br>
              <a:rPr lang="en-IN" sz="2400" dirty="0"/>
            </a:br>
            <a:r>
              <a:rPr lang="en-IN" sz="2400" dirty="0"/>
              <a:t>B)DISCUSS THE ETHICAL ISSUES IN PRENATAL DIAGNOSIS</a:t>
            </a:r>
            <a:br>
              <a:rPr lang="en-IN" sz="2400" dirty="0"/>
            </a:br>
            <a:r>
              <a:rPr lang="en-IN" sz="2400" dirty="0"/>
              <a:t>(2+3+5)</a:t>
            </a:r>
            <a:br>
              <a:rPr lang="en-IN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8856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DDEAF-0B0E-3988-9367-4FD15A828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Invasive methods:</a:t>
            </a:r>
          </a:p>
          <a:p>
            <a:pPr marL="0" indent="0">
              <a:buNone/>
            </a:pPr>
            <a:r>
              <a:rPr lang="en-IN" dirty="0"/>
              <a:t>           - Amniocentesis</a:t>
            </a:r>
          </a:p>
          <a:p>
            <a:pPr marL="0" indent="0">
              <a:buNone/>
            </a:pPr>
            <a:r>
              <a:rPr lang="en-IN" dirty="0"/>
              <a:t>           - Chorionic villous sampling</a:t>
            </a:r>
          </a:p>
          <a:p>
            <a:pPr marL="0" indent="0">
              <a:buNone/>
            </a:pPr>
            <a:r>
              <a:rPr lang="en-IN" dirty="0"/>
              <a:t>           - Percutaneous umbilical blood sampling</a:t>
            </a:r>
          </a:p>
          <a:p>
            <a:r>
              <a:rPr lang="en-IN" dirty="0"/>
              <a:t>Non invasive methods </a:t>
            </a:r>
          </a:p>
          <a:p>
            <a:pPr marL="0" indent="0">
              <a:buNone/>
            </a:pPr>
            <a:r>
              <a:rPr lang="en-IN" dirty="0"/>
              <a:t>            - USG</a:t>
            </a:r>
          </a:p>
          <a:p>
            <a:pPr marL="0" indent="0">
              <a:buNone/>
            </a:pPr>
            <a:r>
              <a:rPr lang="en-IN" dirty="0"/>
              <a:t>            - Serum screening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58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E08A4-A0D1-7F29-03B8-8C4E39C83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570379"/>
            <a:ext cx="9601196" cy="331893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PGT for aneuploidies (</a:t>
            </a: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PGT-A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(previously called PGS or preimplantation genetic screening);</a:t>
            </a:r>
            <a:endParaRPr lang="en-IN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PGT for monogenic/ single gene defects, including autosomal recessive, autosomal dominant, and X-linked conditions (</a:t>
            </a: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PGT-M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en-IN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PGT for chromosomal structural rearrangements (</a:t>
            </a: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PGTSR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(previously called PGS translocation)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782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2E234-2723-1151-6C0A-1BD3C94D8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Ethical issues in prenatal diagnosis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075ED-259E-9998-AE88-44DA31A33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i="1" dirty="0"/>
              <a:t>Testing is rarely beneficial to the </a:t>
            </a:r>
            <a:r>
              <a:rPr lang="en-IN" b="1" i="1" dirty="0" err="1"/>
              <a:t>fetus</a:t>
            </a:r>
            <a:endParaRPr lang="en-IN" b="1" i="1" dirty="0"/>
          </a:p>
          <a:p>
            <a:r>
              <a:rPr lang="en-IN" dirty="0"/>
              <a:t>To give parents the chance to abort a </a:t>
            </a:r>
            <a:r>
              <a:rPr lang="en-IN" dirty="0" err="1"/>
              <a:t>fetus</a:t>
            </a:r>
            <a:r>
              <a:rPr lang="en-IN" dirty="0"/>
              <a:t> with the diagnosed condition</a:t>
            </a:r>
          </a:p>
          <a:p>
            <a:r>
              <a:rPr lang="en-IN" dirty="0"/>
              <a:t>To prepare psychologically, socially, financially and medically for a baby with a health problem or disability, or for the likelihood of a stillbirth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42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7156C-4533-5737-910C-AF05BB2F1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u="sng" dirty="0"/>
              <a:t>Informed consent</a:t>
            </a:r>
            <a:r>
              <a:rPr lang="en-IN" b="1" dirty="0"/>
              <a:t>:</a:t>
            </a:r>
          </a:p>
          <a:p>
            <a:pPr marL="0" indent="0">
              <a:buNone/>
            </a:pPr>
            <a:r>
              <a:rPr lang="en-IN" dirty="0"/>
              <a:t>       - Pregnant women must understand the implications of testing  before deciding whether to proceed</a:t>
            </a:r>
          </a:p>
          <a:p>
            <a:r>
              <a:rPr lang="en-IN" dirty="0"/>
              <a:t>Amniocentesis / CVS can trigger a miscarriage </a:t>
            </a:r>
          </a:p>
          <a:p>
            <a:r>
              <a:rPr lang="en-IN" dirty="0"/>
              <a:t>False positive tests</a:t>
            </a:r>
          </a:p>
          <a:p>
            <a:r>
              <a:rPr lang="en-IN" dirty="0"/>
              <a:t>Many conditions range in severity</a:t>
            </a:r>
          </a:p>
          <a:p>
            <a:r>
              <a:rPr lang="en-IN" dirty="0"/>
              <a:t>Time constrain to make a decision before the legal limit for MTP</a:t>
            </a:r>
          </a:p>
          <a:p>
            <a:r>
              <a:rPr lang="en-IN" dirty="0"/>
              <a:t>Selection of gender or other traits may be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412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E21AB83-6AF0-F7F1-B168-41BEBA2B99E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88358" y="1674813"/>
            <a:ext cx="10784541" cy="48940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IN" b="1" u="sng" dirty="0"/>
              <a:t>Accuracy and reliability</a:t>
            </a:r>
            <a:r>
              <a:rPr lang="en-IN" dirty="0"/>
              <a:t>:</a:t>
            </a:r>
          </a:p>
          <a:p>
            <a:pPr marL="0" indent="0">
              <a:buNone/>
            </a:pPr>
            <a:r>
              <a:rPr lang="en-IN" dirty="0"/>
              <a:t>      - Uncertainty about the accuracy and reliability of prenatal diagnostic tests</a:t>
            </a:r>
          </a:p>
          <a:p>
            <a:pPr marL="0" indent="0">
              <a:buNone/>
            </a:pPr>
            <a:r>
              <a:rPr lang="en-IN" dirty="0"/>
              <a:t>      - For </a:t>
            </a:r>
            <a:r>
              <a:rPr lang="en-IN" dirty="0" err="1"/>
              <a:t>eg</a:t>
            </a:r>
            <a:r>
              <a:rPr lang="en-IN" dirty="0"/>
              <a:t>: some mutations of a gene may not cause a disease at all times – CYSTIC FIBROSIS</a:t>
            </a:r>
          </a:p>
          <a:p>
            <a:pPr marL="0" indent="0">
              <a:buNone/>
            </a:pPr>
            <a:r>
              <a:rPr lang="en-IN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there is the uncertainty of penetrance for genetic diseases </a:t>
            </a:r>
            <a:endParaRPr lang="en-IN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7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70620-C486-3191-D3FB-CFBFCCBC2EC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50576" y="1223682"/>
            <a:ext cx="8417299" cy="4651656"/>
          </a:xfrm>
        </p:spPr>
        <p:txBody>
          <a:bodyPr/>
          <a:lstStyle/>
          <a:p>
            <a:r>
              <a:rPr lang="en-IN" b="1" u="sng" dirty="0"/>
              <a:t>Confidentiality</a:t>
            </a:r>
            <a:r>
              <a:rPr lang="en-IN" dirty="0"/>
              <a:t>:</a:t>
            </a:r>
          </a:p>
          <a:p>
            <a:pPr marL="0" indent="0">
              <a:buNone/>
            </a:pPr>
            <a:r>
              <a:rPr lang="en-IN" dirty="0"/>
              <a:t>      - Medical </a:t>
            </a:r>
            <a:r>
              <a:rPr lang="en-IN" dirty="0" err="1"/>
              <a:t>proffesionals</a:t>
            </a:r>
            <a:r>
              <a:rPr lang="en-IN" dirty="0"/>
              <a:t> have a legal and ethical obligation to maintain patient confidentiality</a:t>
            </a:r>
          </a:p>
          <a:p>
            <a:r>
              <a:rPr lang="en-IN" b="1" u="sng" dirty="0"/>
              <a:t>Emotional support</a:t>
            </a:r>
            <a:r>
              <a:rPr lang="en-IN" dirty="0"/>
              <a:t>:</a:t>
            </a:r>
          </a:p>
          <a:p>
            <a:pPr marL="0" indent="0">
              <a:buNone/>
            </a:pPr>
            <a:r>
              <a:rPr lang="en-IN" dirty="0"/>
              <a:t>     - Patients may want emotional support and to hear how other people have thought through similar decisions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 Disposition of a </a:t>
            </a:r>
            <a:r>
              <a:rPr lang="en-IN" dirty="0" err="1"/>
              <a:t>fetus</a:t>
            </a:r>
            <a:r>
              <a:rPr lang="en-IN" dirty="0"/>
              <a:t> with a non life threatening disability</a:t>
            </a:r>
          </a:p>
          <a:p>
            <a:r>
              <a:rPr lang="en-IN" dirty="0"/>
              <a:t>The need for proxy decision makers for the </a:t>
            </a:r>
            <a:r>
              <a:rPr lang="en-IN" dirty="0" err="1"/>
              <a:t>fetus</a:t>
            </a:r>
            <a:r>
              <a:rPr lang="en-IN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551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CC6A0-9F9F-69C1-06F0-7E769D693C7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90918" y="779929"/>
            <a:ext cx="9412007" cy="5089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Uncertainty regarding sex selection and paternity testing</a:t>
            </a:r>
            <a:endParaRPr lang="en-IN" b="1" u="sng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 of PGT for sex selection unrelated to disease is controversial, </a:t>
            </a:r>
            <a:endParaRPr lang="en-IN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 it leads to failure to implant normal embryos when they are found to be of the undesired sex. </a:t>
            </a:r>
            <a:endParaRPr lang="en-IN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This raises moral objections due to danger of sex discrimination. </a:t>
            </a:r>
            <a:endParaRPr lang="en-IN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This is particularly problematic in societies which have a strong preference for boys</a:t>
            </a:r>
            <a:endParaRPr lang="en-IN" b="1" i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ethically problematic in cases where paternity is uncertain and a woman uses results of such tests to opt for pregnancy termination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8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FB95A-E808-F03B-EE1D-337F1E1C8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Epigenetics - definition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72AB7-FD0D-4EDA-1922-B108051A7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Epigenetics is the study of changes in gene function that do not involve alterations in the DNA</a:t>
            </a:r>
            <a:r>
              <a:rPr lang="en-IN" dirty="0"/>
              <a:t> </a:t>
            </a:r>
            <a:r>
              <a:rPr lang="en-US" dirty="0"/>
              <a:t>sequence. </a:t>
            </a:r>
            <a:endParaRPr lang="en-IN" dirty="0"/>
          </a:p>
          <a:p>
            <a:r>
              <a:rPr lang="en-US" dirty="0"/>
              <a:t>These changes can affect how genes are turned on or off</a:t>
            </a:r>
            <a:endParaRPr lang="en-IN" dirty="0"/>
          </a:p>
          <a:p>
            <a:r>
              <a:rPr lang="en-US" dirty="0"/>
              <a:t>can be influenced by</a:t>
            </a:r>
            <a:r>
              <a:rPr lang="en-IN" dirty="0"/>
              <a:t> </a:t>
            </a:r>
            <a:r>
              <a:rPr lang="en-US" dirty="0"/>
              <a:t>various environmental factors, such as diet, stress, and exposure to toxins. </a:t>
            </a:r>
            <a:endParaRPr lang="en-IN" dirty="0"/>
          </a:p>
          <a:p>
            <a:r>
              <a:rPr lang="en-US" dirty="0"/>
              <a:t>Epigenetic mechanisms</a:t>
            </a:r>
            <a:r>
              <a:rPr lang="en-IN" dirty="0"/>
              <a:t> </a:t>
            </a:r>
            <a:r>
              <a:rPr lang="en-US" dirty="0"/>
              <a:t>include </a:t>
            </a:r>
            <a:endParaRPr lang="en-IN" dirty="0"/>
          </a:p>
          <a:p>
            <a:pPr marL="0" indent="0">
              <a:buNone/>
            </a:pPr>
            <a:r>
              <a:rPr lang="en-IN" b="1" dirty="0"/>
              <a:t>           1) </a:t>
            </a:r>
            <a:r>
              <a:rPr lang="en-US" b="1" dirty="0"/>
              <a:t>DNA methylation</a:t>
            </a:r>
            <a:r>
              <a:rPr lang="en-US" dirty="0"/>
              <a:t> </a:t>
            </a:r>
            <a:endParaRPr lang="en-IN" dirty="0"/>
          </a:p>
          <a:p>
            <a:pPr marL="0" indent="0">
              <a:buNone/>
            </a:pPr>
            <a:r>
              <a:rPr lang="en-IN" b="1" dirty="0"/>
              <a:t>           2) H</a:t>
            </a:r>
            <a:r>
              <a:rPr lang="en-US" b="1" dirty="0" err="1"/>
              <a:t>istone</a:t>
            </a:r>
            <a:r>
              <a:rPr lang="en-US" b="1" dirty="0"/>
              <a:t> modification</a:t>
            </a:r>
            <a:endParaRPr lang="en-IN" b="1" dirty="0"/>
          </a:p>
          <a:p>
            <a:pPr marL="0" indent="0">
              <a:buNone/>
            </a:pPr>
            <a:r>
              <a:rPr lang="en-IN" b="1" dirty="0"/>
              <a:t>           3) </a:t>
            </a:r>
            <a:r>
              <a:rPr lang="en-US" b="1" dirty="0"/>
              <a:t>RNA-associated silencing</a:t>
            </a:r>
          </a:p>
        </p:txBody>
      </p:sp>
    </p:spTree>
    <p:extLst>
      <p:ext uri="{BB962C8B-B14F-4D97-AF65-F5344CB8AC3E}">
        <p14:creationId xmlns:p14="http://schemas.microsoft.com/office/powerpoint/2010/main" val="468126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1C0025F-EC76-54DB-CBB2-CBA8AEC59F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IN" dirty="0"/>
              <a:t>Role of epigenetics in disease and its therapeutic 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A33F7-CBBC-A550-435B-8E9A9C3AF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B64D34-E0D1-3772-B764-380589347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490616"/>
              </p:ext>
            </p:extLst>
          </p:nvPr>
        </p:nvGraphicFramePr>
        <p:xfrm>
          <a:off x="1127311" y="672352"/>
          <a:ext cx="9601197" cy="551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399">
                  <a:extLst>
                    <a:ext uri="{9D8B030D-6E8A-4147-A177-3AD203B41FA5}">
                      <a16:colId xmlns:a16="http://schemas.microsoft.com/office/drawing/2014/main" val="1146698605"/>
                    </a:ext>
                  </a:extLst>
                </a:gridCol>
                <a:gridCol w="3200399">
                  <a:extLst>
                    <a:ext uri="{9D8B030D-6E8A-4147-A177-3AD203B41FA5}">
                      <a16:colId xmlns:a16="http://schemas.microsoft.com/office/drawing/2014/main" val="2567412724"/>
                    </a:ext>
                  </a:extLst>
                </a:gridCol>
                <a:gridCol w="3200399">
                  <a:extLst>
                    <a:ext uri="{9D8B030D-6E8A-4147-A177-3AD203B41FA5}">
                      <a16:colId xmlns:a16="http://schemas.microsoft.com/office/drawing/2014/main" val="1845690671"/>
                    </a:ext>
                  </a:extLst>
                </a:gridCol>
              </a:tblGrid>
              <a:tr h="137832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Mechanism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Disease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564271"/>
                  </a:ext>
                </a:extLst>
              </a:tr>
              <a:tr h="1378324">
                <a:tc>
                  <a:txBody>
                    <a:bodyPr/>
                    <a:lstStyle/>
                    <a:p>
                      <a:r>
                        <a:rPr lang="en-IN" b="1" dirty="0"/>
                        <a:t>CANCER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r>
                        <a:rPr lang="en-US" dirty="0"/>
                        <a:t>Epigenetic changes can activate oncogenes or silence tumor suppressor genes</a:t>
                      </a:r>
                      <a:endParaRPr lang="en-IN" dirty="0"/>
                    </a:p>
                    <a:p>
                      <a:r>
                        <a:rPr lang="en-IN" dirty="0"/>
                        <a:t>-</a:t>
                      </a:r>
                      <a:r>
                        <a:rPr lang="en-US" dirty="0"/>
                        <a:t>Aberrant DNA methylation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contributing to cancer development and progression.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346135"/>
                  </a:ext>
                </a:extLst>
              </a:tr>
              <a:tr h="1378324">
                <a:tc>
                  <a:txBody>
                    <a:bodyPr/>
                    <a:lstStyle/>
                    <a:p>
                      <a:r>
                        <a:rPr lang="en-US" b="1" dirty="0"/>
                        <a:t>Neurological Disorders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IN" dirty="0"/>
                    </a:p>
                    <a:p>
                      <a:r>
                        <a:rPr lang="en-IN" dirty="0"/>
                        <a:t>-</a:t>
                      </a:r>
                      <a:r>
                        <a:rPr lang="en-US" dirty="0"/>
                        <a:t> altered DNA methylation and histone modification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Alzheimer’s,</a:t>
                      </a:r>
                      <a:r>
                        <a:rPr lang="en-IN" dirty="0"/>
                        <a:t> </a:t>
                      </a:r>
                      <a:r>
                        <a:rPr lang="en-US" dirty="0"/>
                        <a:t>Parkinson's, and </a:t>
                      </a:r>
                      <a:r>
                        <a:rPr lang="en-IN" dirty="0"/>
                        <a:t>A</a:t>
                      </a:r>
                      <a:r>
                        <a:rPr lang="en-US" dirty="0" err="1"/>
                        <a:t>utism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783889"/>
                  </a:ext>
                </a:extLst>
              </a:tr>
              <a:tr h="1378324">
                <a:tc>
                  <a:txBody>
                    <a:bodyPr/>
                    <a:lstStyle/>
                    <a:p>
                      <a:r>
                        <a:rPr lang="en-US" b="1" dirty="0"/>
                        <a:t>Cardiovascular Diseases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affecting genes involved in inflammation, lipid metabolism, and vascular function</a:t>
                      </a:r>
                      <a:r>
                        <a:rPr lang="en-IN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566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86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C31388D-598C-678D-2663-4B79538049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214632"/>
              </p:ext>
            </p:extLst>
          </p:nvPr>
        </p:nvGraphicFramePr>
        <p:xfrm>
          <a:off x="1295400" y="982132"/>
          <a:ext cx="9601197" cy="526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399">
                  <a:extLst>
                    <a:ext uri="{9D8B030D-6E8A-4147-A177-3AD203B41FA5}">
                      <a16:colId xmlns:a16="http://schemas.microsoft.com/office/drawing/2014/main" val="4256473055"/>
                    </a:ext>
                  </a:extLst>
                </a:gridCol>
                <a:gridCol w="3200399">
                  <a:extLst>
                    <a:ext uri="{9D8B030D-6E8A-4147-A177-3AD203B41FA5}">
                      <a16:colId xmlns:a16="http://schemas.microsoft.com/office/drawing/2014/main" val="2984673352"/>
                    </a:ext>
                  </a:extLst>
                </a:gridCol>
                <a:gridCol w="3200399">
                  <a:extLst>
                    <a:ext uri="{9D8B030D-6E8A-4147-A177-3AD203B41FA5}">
                      <a16:colId xmlns:a16="http://schemas.microsoft.com/office/drawing/2014/main" val="1380409707"/>
                    </a:ext>
                  </a:extLst>
                </a:gridCol>
              </a:tblGrid>
              <a:tr h="11499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Mechanism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Disease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867376"/>
                  </a:ext>
                </a:extLst>
              </a:tr>
              <a:tr h="1149950">
                <a:tc>
                  <a:txBody>
                    <a:bodyPr/>
                    <a:lstStyle/>
                    <a:p>
                      <a:r>
                        <a:rPr lang="en-US" b="1" dirty="0"/>
                        <a:t>Metabolic Disorders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Environmental factors such as diet can lead to epigenetic changes that influence</a:t>
                      </a:r>
                      <a:r>
                        <a:rPr lang="en-IN" dirty="0"/>
                        <a:t> </a:t>
                      </a:r>
                      <a:r>
                        <a:rPr lang="en-US" dirty="0"/>
                        <a:t>metabolic pathways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</a:t>
                      </a:r>
                      <a:r>
                        <a:rPr lang="en-US" dirty="0" err="1"/>
                        <a:t>iabetes</a:t>
                      </a:r>
                      <a:r>
                        <a:rPr lang="en-US" dirty="0"/>
                        <a:t> and </a:t>
                      </a:r>
                      <a:r>
                        <a:rPr lang="en-IN" dirty="0"/>
                        <a:t>O</a:t>
                      </a:r>
                      <a:r>
                        <a:rPr lang="en-US" dirty="0" err="1"/>
                        <a:t>besity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284197"/>
                  </a:ext>
                </a:extLst>
              </a:tr>
              <a:tr h="1149950">
                <a:tc>
                  <a:txBody>
                    <a:bodyPr/>
                    <a:lstStyle/>
                    <a:p>
                      <a:r>
                        <a:rPr lang="en-US" b="1" dirty="0"/>
                        <a:t>Autoimmune Diseases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Epigenetic mechanisms can affect immune system function, </a:t>
                      </a:r>
                      <a:endParaRPr lang="en-IN" dirty="0"/>
                    </a:p>
                    <a:p>
                      <a:r>
                        <a:rPr lang="en-US" dirty="0"/>
                        <a:t>Abnormal DNA methylation and histone modification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L</a:t>
                      </a:r>
                      <a:r>
                        <a:rPr lang="en-US" dirty="0" err="1"/>
                        <a:t>upus</a:t>
                      </a:r>
                      <a:r>
                        <a:rPr lang="en-US" dirty="0"/>
                        <a:t>, </a:t>
                      </a:r>
                      <a:r>
                        <a:rPr lang="en-IN" dirty="0"/>
                        <a:t>R</a:t>
                      </a:r>
                      <a:r>
                        <a:rPr lang="en-US" dirty="0" err="1"/>
                        <a:t>heumatoid</a:t>
                      </a:r>
                      <a:r>
                        <a:rPr lang="en-US" dirty="0"/>
                        <a:t> arthritis, and </a:t>
                      </a:r>
                      <a:r>
                        <a:rPr lang="en-IN" dirty="0"/>
                        <a:t>M</a:t>
                      </a:r>
                      <a:r>
                        <a:rPr lang="en-US" dirty="0" err="1"/>
                        <a:t>ultiple</a:t>
                      </a:r>
                      <a:r>
                        <a:rPr lang="en-US" dirty="0"/>
                        <a:t> sclerosis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55648"/>
                  </a:ext>
                </a:extLst>
              </a:tr>
              <a:tr h="1149950">
                <a:tc>
                  <a:txBody>
                    <a:bodyPr/>
                    <a:lstStyle/>
                    <a:p>
                      <a:r>
                        <a:rPr lang="en-US" b="1" dirty="0"/>
                        <a:t>Psychiatric Disorders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Stress and other environmental factors can</a:t>
                      </a:r>
                      <a:r>
                        <a:rPr lang="en-IN" dirty="0"/>
                        <a:t> l</a:t>
                      </a:r>
                      <a:r>
                        <a:rPr lang="en-US" dirty="0" err="1"/>
                        <a:t>ead</a:t>
                      </a:r>
                      <a:r>
                        <a:rPr lang="en-US" dirty="0"/>
                        <a:t> to epigenetic changes that affect brain function and behavior.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</a:t>
                      </a:r>
                      <a:r>
                        <a:rPr lang="en-US" dirty="0" err="1"/>
                        <a:t>epression</a:t>
                      </a:r>
                      <a:r>
                        <a:rPr lang="en-US" dirty="0"/>
                        <a:t>, </a:t>
                      </a:r>
                      <a:r>
                        <a:rPr lang="en-IN" dirty="0"/>
                        <a:t>S</a:t>
                      </a:r>
                      <a:r>
                        <a:rPr lang="en-US" dirty="0" err="1"/>
                        <a:t>chizophrenia</a:t>
                      </a:r>
                      <a:r>
                        <a:rPr lang="en-US" dirty="0"/>
                        <a:t>, and </a:t>
                      </a:r>
                      <a:r>
                        <a:rPr lang="en-IN" dirty="0"/>
                        <a:t>B</a:t>
                      </a:r>
                      <a:r>
                        <a:rPr lang="en-US" dirty="0" err="1"/>
                        <a:t>ipolar</a:t>
                      </a:r>
                      <a:r>
                        <a:rPr lang="en-US" dirty="0"/>
                        <a:t> disorder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44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70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FD028-14C3-6D99-0BAE-FAE9604F3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epigenetics provides insights into how environmental and lifestyle factors can</a:t>
            </a:r>
            <a:r>
              <a:rPr lang="en-IN" dirty="0"/>
              <a:t> </a:t>
            </a:r>
            <a:r>
              <a:rPr lang="en-US" dirty="0"/>
              <a:t>influence gene expression and disease risk, offering potential targets for novel therapeutic</a:t>
            </a:r>
            <a:r>
              <a:rPr lang="en-IN" dirty="0"/>
              <a:t> </a:t>
            </a:r>
            <a:r>
              <a:rPr lang="en-US" dirty="0"/>
              <a:t>interventions</a:t>
            </a:r>
            <a:r>
              <a:rPr lang="en-IN" dirty="0"/>
              <a:t>.</a:t>
            </a:r>
          </a:p>
          <a:p>
            <a:r>
              <a:rPr lang="en-IN" dirty="0"/>
              <a:t> Epigenetic therapy is a promising tool for treating variety of diseases</a:t>
            </a:r>
          </a:p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7A15722-0CCD-2FAF-E4E7-890C2CC6B7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Therapeutic use of epigenetics- epigenetic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804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22160-C6CD-5F4A-92D0-EEE20E341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Some </a:t>
            </a:r>
            <a:r>
              <a:rPr lang="en-IN" dirty="0" err="1"/>
              <a:t>approches</a:t>
            </a:r>
            <a:r>
              <a:rPr lang="en-IN" dirty="0"/>
              <a:t> to epigenetic therapy includes: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Using small molecules as epigenetic effectors</a:t>
            </a:r>
          </a:p>
          <a:p>
            <a:r>
              <a:rPr lang="en-IN" dirty="0"/>
              <a:t>Using dCas9, non coding RNAs as therapeutic agents</a:t>
            </a:r>
          </a:p>
          <a:p>
            <a:r>
              <a:rPr lang="en-IN" dirty="0"/>
              <a:t>Targeting histone acetylation</a:t>
            </a:r>
          </a:p>
          <a:p>
            <a:r>
              <a:rPr lang="en-IN" dirty="0"/>
              <a:t>Targeting histone methylation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23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4AD93-3499-1A8E-3244-B9A0FE716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8153" y="2286000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Examples of epigenetic therapy: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b="1" dirty="0"/>
              <a:t>Hydralazine</a:t>
            </a:r>
            <a:r>
              <a:rPr lang="en-IN" dirty="0"/>
              <a:t> – </a:t>
            </a:r>
            <a:r>
              <a:rPr lang="en-IN" dirty="0" err="1"/>
              <a:t>demethylating</a:t>
            </a:r>
            <a:r>
              <a:rPr lang="en-IN" dirty="0"/>
              <a:t> agent against solid </a:t>
            </a:r>
            <a:r>
              <a:rPr lang="en-IN" dirty="0" err="1"/>
              <a:t>tumors</a:t>
            </a:r>
            <a:endParaRPr lang="en-IN" dirty="0"/>
          </a:p>
          <a:p>
            <a:r>
              <a:rPr lang="en-IN" b="1" dirty="0" err="1"/>
              <a:t>Vorinostat</a:t>
            </a:r>
            <a:r>
              <a:rPr lang="en-IN" dirty="0"/>
              <a:t> &amp; </a:t>
            </a:r>
            <a:r>
              <a:rPr lang="en-IN" b="1" dirty="0" err="1"/>
              <a:t>Romidepsin</a:t>
            </a:r>
            <a:r>
              <a:rPr lang="en-IN" dirty="0"/>
              <a:t> – histone deacetylase inhibitor, </a:t>
            </a:r>
            <a:r>
              <a:rPr lang="en-IN" dirty="0" err="1"/>
              <a:t>fda</a:t>
            </a:r>
            <a:r>
              <a:rPr lang="en-IN" dirty="0"/>
              <a:t> approved, cutaneous T cell lymphoma</a:t>
            </a:r>
          </a:p>
          <a:p>
            <a:r>
              <a:rPr lang="en-IN" b="1" dirty="0" err="1"/>
              <a:t>Phenylbutyrate</a:t>
            </a:r>
            <a:r>
              <a:rPr lang="en-IN" dirty="0"/>
              <a:t> &amp; </a:t>
            </a:r>
            <a:r>
              <a:rPr lang="en-IN" b="1" dirty="0" err="1"/>
              <a:t>Entinostat</a:t>
            </a:r>
            <a:r>
              <a:rPr lang="en-IN" dirty="0"/>
              <a:t> – histone deacetylase inhibitor that are currently in trial for cancer and neurologic diseases</a:t>
            </a:r>
          </a:p>
          <a:p>
            <a:r>
              <a:rPr lang="en-IN" b="1" dirty="0"/>
              <a:t>DNMTI</a:t>
            </a:r>
            <a:r>
              <a:rPr lang="en-IN" dirty="0"/>
              <a:t> – DNA methyl </a:t>
            </a:r>
            <a:r>
              <a:rPr lang="en-IN" dirty="0" err="1"/>
              <a:t>transferase</a:t>
            </a:r>
            <a:r>
              <a:rPr lang="en-IN" dirty="0"/>
              <a:t> inhibitor – FDA </a:t>
            </a:r>
            <a:r>
              <a:rPr lang="en-IN" dirty="0" err="1"/>
              <a:t>appoved</a:t>
            </a:r>
            <a:r>
              <a:rPr lang="en-IN" dirty="0"/>
              <a:t> for CML</a:t>
            </a:r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101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3AA4B-E6FA-9B6C-3EE2-DED25801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2)b) Ethical issues in prenatal diagnosis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57F6A-A29C-2816-40F8-7328AD403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Prenatal diagnosis – test done </a:t>
            </a:r>
            <a:r>
              <a:rPr lang="en-IN" dirty="0" err="1"/>
              <a:t>done</a:t>
            </a:r>
            <a:r>
              <a:rPr lang="en-IN" dirty="0"/>
              <a:t> on individuals, their gametes, embryos or unborn </a:t>
            </a:r>
            <a:r>
              <a:rPr lang="en-IN" dirty="0" err="1"/>
              <a:t>fetus</a:t>
            </a:r>
            <a:r>
              <a:rPr lang="en-IN" dirty="0"/>
              <a:t> </a:t>
            </a:r>
          </a:p>
          <a:p>
            <a:r>
              <a:rPr lang="en-IN" dirty="0"/>
              <a:t>With the purpose of detecting certain hereditary and spontaneous genetic disorders</a:t>
            </a:r>
          </a:p>
          <a:p>
            <a:r>
              <a:rPr lang="en-IN" dirty="0"/>
              <a:t>Indicated in couples carrying balanced chromosomal abnormalities</a:t>
            </a:r>
          </a:p>
          <a:p>
            <a:r>
              <a:rPr lang="en-IN" dirty="0"/>
              <a:t>Since about half of the embryos would have chromosomal abnormalities, thereby contribute to implantation failure, early miscarriage or </a:t>
            </a:r>
            <a:r>
              <a:rPr lang="en-IN" dirty="0" err="1"/>
              <a:t>fetal</a:t>
            </a:r>
            <a:r>
              <a:rPr lang="en-IN" dirty="0"/>
              <a:t> anomalies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23031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Crop</vt:lpstr>
      <vt:lpstr>2)a) Define EpigeneticS, Discuss the role of epigenetics in disease and its therapeutic uses  B)DISCUSS THE ETHICAL ISSUES IN PRENATAL DIAGNOSIS (2+3+5) </vt:lpstr>
      <vt:lpstr>Epigenetics - definition</vt:lpstr>
      <vt:lpstr>Role of epigenetics in disease and its therapeutic uses</vt:lpstr>
      <vt:lpstr>PowerPoint Presentation</vt:lpstr>
      <vt:lpstr>PowerPoint Presentation</vt:lpstr>
      <vt:lpstr>Therapeutic use of epigenetics- epigenetic therapy</vt:lpstr>
      <vt:lpstr>PowerPoint Presentation</vt:lpstr>
      <vt:lpstr>PowerPoint Presentation</vt:lpstr>
      <vt:lpstr>2)b) Ethical issues in prenatal diagnosis</vt:lpstr>
      <vt:lpstr>PowerPoint Presentation</vt:lpstr>
      <vt:lpstr>PowerPoint Presentation</vt:lpstr>
      <vt:lpstr>Ethical issues in prenatal diagnosis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EPIGENETICS</dc:title>
  <dc:creator>anju p ashok</dc:creator>
  <cp:lastModifiedBy>anju p ashok</cp:lastModifiedBy>
  <cp:revision>2</cp:revision>
  <dcterms:created xsi:type="dcterms:W3CDTF">2024-10-24T22:16:42Z</dcterms:created>
  <dcterms:modified xsi:type="dcterms:W3CDTF">2024-10-26T07:55:01Z</dcterms:modified>
</cp:coreProperties>
</file>