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8" r:id="rId1"/>
  </p:sldMasterIdLst>
  <p:notesMasterIdLst>
    <p:notesMasterId r:id="rId28"/>
  </p:notesMasterIdLst>
  <p:sldIdLst>
    <p:sldId id="261" r:id="rId2"/>
    <p:sldId id="257" r:id="rId3"/>
    <p:sldId id="264" r:id="rId4"/>
    <p:sldId id="265" r:id="rId5"/>
    <p:sldId id="266" r:id="rId6"/>
    <p:sldId id="267" r:id="rId7"/>
    <p:sldId id="269" r:id="rId8"/>
    <p:sldId id="268" r:id="rId9"/>
    <p:sldId id="262" r:id="rId10"/>
    <p:sldId id="263" r:id="rId11"/>
    <p:sldId id="270" r:id="rId12"/>
    <p:sldId id="271" r:id="rId13"/>
    <p:sldId id="274" r:id="rId14"/>
    <p:sldId id="272" r:id="rId15"/>
    <p:sldId id="273" r:id="rId16"/>
    <p:sldId id="259" r:id="rId17"/>
    <p:sldId id="282" r:id="rId18"/>
    <p:sldId id="283" r:id="rId19"/>
    <p:sldId id="258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2C16"/>
    <a:srgbClr val="0C788E"/>
    <a:srgbClr val="006666"/>
    <a:srgbClr val="54381C"/>
    <a:srgbClr val="A50021"/>
    <a:srgbClr val="FFFFA3"/>
    <a:srgbClr val="E6E6C4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70" autoAdjust="0"/>
    <p:restoredTop sz="94510" autoAdjust="0"/>
  </p:normalViewPr>
  <p:slideViewPr>
    <p:cSldViewPr showGuides="1">
      <p:cViewPr varScale="1">
        <p:scale>
          <a:sx n="77" d="100"/>
          <a:sy n="77" d="100"/>
        </p:scale>
        <p:origin x="107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3D7F84-B907-D245-BE25-8B57C7D5C9E6}" type="datetimeFigureOut">
              <a:rPr lang="en-US" smtClean="0"/>
              <a:t>11/26/17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C9F2D5-A4BB-0D49-B0B0-7CD6EC0E16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1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Title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39775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973" y="1964267"/>
            <a:ext cx="5714228" cy="2421464"/>
          </a:xfrm>
        </p:spPr>
        <p:txBody>
          <a:bodyPr anchor="b">
            <a:normAutofit/>
          </a:bodyPr>
          <a:lstStyle>
            <a:lvl1pPr algn="r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973" y="4385733"/>
            <a:ext cx="5714228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52311" y="5870576"/>
            <a:ext cx="1212173" cy="377825"/>
          </a:xfrm>
        </p:spPr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973" y="5870576"/>
            <a:ext cx="3932137" cy="377825"/>
          </a:xfrm>
        </p:spPr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40685" y="5870576"/>
            <a:ext cx="417516" cy="377825"/>
          </a:xfrm>
        </p:spPr>
        <p:txBody>
          <a:bodyPr/>
          <a:lstStyle/>
          <a:p>
            <a:fld id="{AD62D6DC-169E-D44C-858A-861F391A072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32865"/>
            <a:ext cx="7772400" cy="566738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4401" y="932112"/>
            <a:ext cx="6858000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/>
            </a:lvl1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5299603"/>
            <a:ext cx="77724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609602"/>
            <a:ext cx="7772399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4343400"/>
            <a:ext cx="7772399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88671" y="3352800"/>
            <a:ext cx="6876133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2266" y="4343400"/>
            <a:ext cx="77724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291648"/>
            <a:ext cx="7772401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60448"/>
            <a:ext cx="7772402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1796" y="71811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735800" y="275167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15" y="609602"/>
            <a:ext cx="7091297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7200" y="3886200"/>
            <a:ext cx="7772401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775200"/>
            <a:ext cx="7772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40" y="609602"/>
            <a:ext cx="7772401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4440" y="3505200"/>
            <a:ext cx="777240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439" y="4343400"/>
            <a:ext cx="7772401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C3828-4A3D-D94C-A83C-40D8ABE07D40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2978" y="609600"/>
            <a:ext cx="1676621" cy="5181601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990184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CDF5E8-EB85-2145-97DD-21D75BF12B38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75B26-8DCC-2244-B621-3ADC82BCCB2D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3308581"/>
            <a:ext cx="77724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4777381"/>
            <a:ext cx="777240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0E2BB-41E7-1B49-A1D0-146818B441B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2142068"/>
            <a:ext cx="3813048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6553" y="2142068"/>
            <a:ext cx="3813048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1F9DEC-A107-D34A-9C84-F2E0518FBB3E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3480" y="2218267"/>
            <a:ext cx="354060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1120" y="2218267"/>
            <a:ext cx="35184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552" y="2870201"/>
            <a:ext cx="3813048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03BB9-833D-DF47-A127-37126E11CFB7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609601"/>
            <a:ext cx="7772400" cy="145626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B920A-2C75-9D46-9B72-C47D7724A7F5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D773C-2B0E-6440-AAFC-126BE7CDCBC2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718" y="1557868"/>
            <a:ext cx="2862910" cy="1439332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6144" y="609601"/>
            <a:ext cx="4627975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1718" y="2997200"/>
            <a:ext cx="2862910" cy="184573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3E1621-3F13-964C-9576-634155C4EE31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S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" y="0"/>
            <a:ext cx="91186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128" y="1735672"/>
            <a:ext cx="4097204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29200" y="914400"/>
            <a:ext cx="3200400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1600" dirty="0"/>
            </a:lvl1pPr>
          </a:lstStyle>
          <a:p>
            <a:pPr marL="0" lvl="0" indent="0" algn="ctr">
              <a:buNone/>
            </a:pPr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2128" y="3107272"/>
            <a:ext cx="4097204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C64EE5-3584-8743-8B9F-A035B0F4DABB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7772400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42068"/>
            <a:ext cx="7772400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23712" y="5870576"/>
            <a:ext cx="1212173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5870576"/>
            <a:ext cx="5990311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E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12085" y="5870576"/>
            <a:ext cx="417516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60213D9-9E1D-324C-AA1E-FC347A660434}" type="slidenum">
              <a:rPr lang="es-ES" altLang="en-US" smtClean="0"/>
              <a:pPr/>
              <a:t>‹#›</a:t>
            </a:fld>
            <a:endParaRPr lang="es-ES" altLang="en-US"/>
          </a:p>
        </p:txBody>
      </p:sp>
    </p:spTree>
    <p:extLst>
      <p:ext uri="{BB962C8B-B14F-4D97-AF65-F5344CB8AC3E}">
        <p14:creationId xmlns:p14="http://schemas.microsoft.com/office/powerpoint/2010/main" val="9831779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9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  <p:sldLayoutId id="214748387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Model answers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November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212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115172"/>
            <a:ext cx="7543800" cy="932596"/>
          </a:xfrm>
        </p:spPr>
        <p:txBody>
          <a:bodyPr>
            <a:normAutofit/>
          </a:bodyPr>
          <a:lstStyle/>
          <a:p>
            <a:r>
              <a:rPr lang="en-US" sz="3200" smtClean="0"/>
              <a:t>LYMPHATIC DRAINAGE OF VULVA</a:t>
            </a:r>
            <a:endParaRPr lang="en-US" sz="3200"/>
          </a:p>
        </p:txBody>
      </p:sp>
      <p:pic>
        <p:nvPicPr>
          <p:cNvPr id="1026" name="Picture 2" descr="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069935"/>
            <a:ext cx="6428976" cy="577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21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56267"/>
          </a:xfrm>
        </p:spPr>
        <p:txBody>
          <a:bodyPr/>
          <a:lstStyle/>
          <a:p>
            <a:r>
              <a:rPr lang="en-US" smtClean="0"/>
              <a:t>Lymphatic drainage of Vulva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09800"/>
            <a:ext cx="8229600" cy="3649133"/>
          </a:xfrm>
        </p:spPr>
        <p:txBody>
          <a:bodyPr>
            <a:noAutofit/>
          </a:bodyPr>
          <a:lstStyle/>
          <a:p>
            <a:r>
              <a:rPr lang="en-US" sz="2400" dirty="0" smtClean="0"/>
              <a:t>Anterior trunk which runs lateral to clitoris from Perineal body, labia majora </a:t>
            </a:r>
          </a:p>
          <a:p>
            <a:r>
              <a:rPr lang="en-US" sz="2400" dirty="0" smtClean="0"/>
              <a:t>At </a:t>
            </a:r>
            <a:r>
              <a:rPr lang="en-US" sz="2400" dirty="0"/>
              <a:t>the mons </a:t>
            </a:r>
            <a:r>
              <a:rPr lang="en-US" sz="2400" dirty="0" err="1"/>
              <a:t>veneris</a:t>
            </a:r>
            <a:r>
              <a:rPr lang="en-US" sz="2400" dirty="0"/>
              <a:t>, </a:t>
            </a:r>
            <a:r>
              <a:rPr lang="en-US" sz="2400" dirty="0" smtClean="0"/>
              <a:t>they  diverge </a:t>
            </a:r>
            <a:r>
              <a:rPr lang="en-US" sz="2400" dirty="0"/>
              <a:t>laterally to the inguinal </a:t>
            </a:r>
            <a:r>
              <a:rPr lang="en-US" sz="2400" dirty="0" smtClean="0"/>
              <a:t>nodes</a:t>
            </a:r>
          </a:p>
          <a:p>
            <a:r>
              <a:rPr lang="en-US" sz="2400" dirty="0"/>
              <a:t>The </a:t>
            </a:r>
            <a:r>
              <a:rPr lang="en-US" sz="2400" dirty="0" err="1"/>
              <a:t>vulval</a:t>
            </a:r>
            <a:r>
              <a:rPr lang="en-US" sz="2400" dirty="0"/>
              <a:t> lymphatics also anastomose with the lymphatics of the lower third of the vagina, which drain into the external iliac nodes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Primary lymphatic drainage is usually to the superficial inguinal nodes ➤ through the cribriform fascia to the femoral nodes ➤ external iliac nodes.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970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456267"/>
          </a:xfrm>
        </p:spPr>
        <p:txBody>
          <a:bodyPr/>
          <a:lstStyle/>
          <a:p>
            <a:r>
              <a:rPr lang="en-US" dirty="0" smtClean="0"/>
              <a:t>Lymphatic drainage of Vulva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458200" cy="3649133"/>
          </a:xfrm>
        </p:spPr>
        <p:txBody>
          <a:bodyPr>
            <a:noAutofit/>
          </a:bodyPr>
          <a:lstStyle/>
          <a:p>
            <a:r>
              <a:rPr lang="en-US" sz="2400" dirty="0"/>
              <a:t>The lymphatic drainage of the perineum, clitoris, and anterior labia minora is often bilateral whereas the lymph flow from well-lateralized sites (&gt;2 cm from midline structures) in the vulva is predominantly to the ipsilateral groin. </a:t>
            </a:r>
          </a:p>
          <a:p>
            <a:r>
              <a:rPr lang="en-US" sz="2400" dirty="0" smtClean="0"/>
              <a:t>In </a:t>
            </a:r>
            <a:r>
              <a:rPr lang="en-US" sz="2400" dirty="0"/>
              <a:t>carcinomas of the clitoris and Bartholin’s </a:t>
            </a:r>
            <a:r>
              <a:rPr lang="en-US" sz="2400" dirty="0" smtClean="0"/>
              <a:t>gland the femoral LN can be involved without involvement of </a:t>
            </a:r>
            <a:r>
              <a:rPr lang="en-US" sz="2400" dirty="0" err="1" smtClean="0"/>
              <a:t>Ing</a:t>
            </a:r>
            <a:r>
              <a:rPr lang="en-US" sz="2400" dirty="0" smtClean="0"/>
              <a:t> LN</a:t>
            </a:r>
          </a:p>
          <a:p>
            <a:r>
              <a:rPr lang="en-US" sz="2400" dirty="0"/>
              <a:t>With lateralized primary tumors, metastases to the contralateral groin in the absence of ipsilateral groin metastases may be seen in up to 15% of patients with very advanced primary disease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Pelvic node metastasis is extremely rare in the absence of groin node metastases</a:t>
            </a: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11789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152400"/>
            <a:ext cx="7772400" cy="1456267"/>
          </a:xfrm>
        </p:spPr>
        <p:txBody>
          <a:bodyPr/>
          <a:lstStyle/>
          <a:p>
            <a:r>
              <a:rPr lang="en-US" altLang="en-US"/>
              <a:t>Enumerate management of VIN (4). </a:t>
            </a:r>
            <a:br>
              <a:rPr lang="en-US" alt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153400" cy="5334000"/>
          </a:xfrm>
        </p:spPr>
        <p:txBody>
          <a:bodyPr>
            <a:noAutofit/>
          </a:bodyPr>
          <a:lstStyle/>
          <a:p>
            <a:r>
              <a:rPr lang="en-US" sz="2000" dirty="0" smtClean="0"/>
              <a:t>Initial </a:t>
            </a:r>
            <a:r>
              <a:rPr lang="en-US" sz="2000" dirty="0"/>
              <a:t>assessment should consist of multiple biopsies to ensure that the lesion is entirely intraepithelial. </a:t>
            </a:r>
            <a:endParaRPr lang="en-US" sz="2000" dirty="0" smtClean="0"/>
          </a:p>
          <a:p>
            <a:r>
              <a:rPr lang="en-US" sz="2000" dirty="0" smtClean="0"/>
              <a:t>Patients </a:t>
            </a:r>
            <a:r>
              <a:rPr lang="en-US" sz="2000" dirty="0"/>
              <a:t>with multifocal lesions should have biopsies </a:t>
            </a:r>
            <a:r>
              <a:rPr lang="en-US" sz="2000" dirty="0" smtClean="0"/>
              <a:t>from multiple sites</a:t>
            </a:r>
          </a:p>
          <a:p>
            <a:r>
              <a:rPr lang="en-US" sz="2000" dirty="0" smtClean="0"/>
              <a:t>Once diagnosed, </a:t>
            </a:r>
          </a:p>
          <a:p>
            <a:r>
              <a:rPr lang="en-US" sz="2000" dirty="0" smtClean="0"/>
              <a:t>Lesions </a:t>
            </a:r>
            <a:r>
              <a:rPr lang="en-US" sz="2000" dirty="0"/>
              <a:t>of the lateral aspect of the vulva </a:t>
            </a:r>
            <a:r>
              <a:rPr lang="en-US" sz="2000" dirty="0" smtClean="0"/>
              <a:t> - superficial </a:t>
            </a:r>
            <a:r>
              <a:rPr lang="en-US" sz="2000" dirty="0"/>
              <a:t>local excision of the vulvar epithelium with a 0.5–1.0 cm </a:t>
            </a:r>
            <a:r>
              <a:rPr lang="en-US" sz="2000" dirty="0" smtClean="0"/>
              <a:t>margin. </a:t>
            </a:r>
          </a:p>
          <a:p>
            <a:r>
              <a:rPr lang="en-US" sz="2000" dirty="0" smtClean="0"/>
              <a:t>Lesions </a:t>
            </a:r>
            <a:r>
              <a:rPr lang="en-US" sz="2000" dirty="0"/>
              <a:t>involving the labia minora </a:t>
            </a:r>
            <a:r>
              <a:rPr lang="en-US" sz="2000" dirty="0" smtClean="0"/>
              <a:t> - local </a:t>
            </a:r>
            <a:r>
              <a:rPr lang="en-US" sz="2000" dirty="0"/>
              <a:t>excision </a:t>
            </a:r>
            <a:r>
              <a:rPr lang="en-US" sz="2000" dirty="0" smtClean="0"/>
              <a:t>or laser </a:t>
            </a:r>
            <a:r>
              <a:rPr lang="en-US" sz="2000" dirty="0"/>
              <a:t>vaporization. Laser treatment of the hair-bearing skin of the vulvar epithelium will usually produce depigmentation and destruction of hair follicles with subsequent loss of hair growth. </a:t>
            </a:r>
            <a:endParaRPr lang="en-US" sz="2000" dirty="0" smtClean="0"/>
          </a:p>
          <a:p>
            <a:r>
              <a:rPr lang="en-US" sz="2000" dirty="0" smtClean="0"/>
              <a:t>Lesions involving clitoris - Laser vaporization. </a:t>
            </a:r>
          </a:p>
          <a:p>
            <a:r>
              <a:rPr lang="en-US" sz="2000" dirty="0"/>
              <a:t>Topical immune response modifier, </a:t>
            </a:r>
            <a:r>
              <a:rPr lang="en-US" sz="2000" dirty="0" err="1"/>
              <a:t>imiquimod</a:t>
            </a:r>
            <a:r>
              <a:rPr lang="en-US" sz="2000" dirty="0"/>
              <a:t> can also be used with good </a:t>
            </a:r>
            <a:r>
              <a:rPr lang="en-US" sz="2000" dirty="0" smtClean="0"/>
              <a:t>results</a:t>
            </a:r>
          </a:p>
          <a:p>
            <a:r>
              <a:rPr lang="en-US" sz="2000" dirty="0" smtClean="0"/>
              <a:t>Large </a:t>
            </a:r>
            <a:r>
              <a:rPr lang="en-US" sz="2000" dirty="0"/>
              <a:t>lesions </a:t>
            </a:r>
            <a:r>
              <a:rPr lang="en-US" sz="2000" dirty="0" smtClean="0"/>
              <a:t>- skinning </a:t>
            </a:r>
            <a:r>
              <a:rPr lang="en-US" sz="2000" dirty="0" err="1"/>
              <a:t>vulvectomy</a:t>
            </a:r>
            <a:r>
              <a:rPr lang="en-US" sz="2000" dirty="0"/>
              <a:t> and split-thickness skin graft. 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8230250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772400" cy="1456267"/>
          </a:xfrm>
        </p:spPr>
        <p:txBody>
          <a:bodyPr/>
          <a:lstStyle/>
          <a:p>
            <a:r>
              <a:rPr lang="en-US" dirty="0" smtClean="0"/>
              <a:t>Staging of </a:t>
            </a:r>
            <a:r>
              <a:rPr lang="en-US" dirty="0" err="1" smtClean="0"/>
              <a:t>Vulval</a:t>
            </a:r>
            <a:r>
              <a:rPr lang="en-US" dirty="0" smtClean="0"/>
              <a:t> Cancer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1340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52400"/>
            <a:ext cx="7772400" cy="1456267"/>
          </a:xfrm>
        </p:spPr>
        <p:txBody>
          <a:bodyPr/>
          <a:lstStyle/>
          <a:p>
            <a:r>
              <a:rPr lang="en-US" dirty="0" smtClean="0"/>
              <a:t>Staging of </a:t>
            </a:r>
            <a:r>
              <a:rPr lang="en-US" dirty="0" err="1" smtClean="0"/>
              <a:t>Vulval</a:t>
            </a:r>
            <a:r>
              <a:rPr lang="en-US" dirty="0" smtClean="0"/>
              <a:t> Cancer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89789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4837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>
            <a:normAutofit/>
          </a:bodyPr>
          <a:lstStyle/>
          <a:p>
            <a:endParaRPr lang="en-US" altLang="en-US">
              <a:solidFill>
                <a:schemeClr val="tx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3</a:t>
            </a:r>
            <a:r>
              <a:rPr lang="en-US" altLang="en-US" sz="2800" dirty="0">
                <a:solidFill>
                  <a:schemeClr val="tx1"/>
                </a:solidFill>
              </a:rPr>
              <a:t>. Enumerate obstetric outcome of septate uterus  (3</a:t>
            </a:r>
            <a:r>
              <a:rPr lang="en-US" altLang="en-US" sz="2800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en-US" altLang="en-US" sz="2800" dirty="0" smtClean="0">
                <a:solidFill>
                  <a:schemeClr val="tx1"/>
                </a:solidFill>
              </a:rPr>
              <a:t>4</a:t>
            </a:r>
            <a:r>
              <a:rPr lang="en-US" altLang="en-US" sz="2800" dirty="0">
                <a:solidFill>
                  <a:schemeClr val="tx1"/>
                </a:solidFill>
              </a:rPr>
              <a:t>. Indications and steps of fothergill operation (</a:t>
            </a:r>
            <a:r>
              <a:rPr lang="en-US" altLang="en-US" sz="2800" dirty="0" smtClean="0">
                <a:solidFill>
                  <a:schemeClr val="tx1"/>
                </a:solidFill>
              </a:rPr>
              <a:t>4)</a:t>
            </a:r>
            <a:endParaRPr lang="en-US" alt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642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456267"/>
          </a:xfrm>
        </p:spPr>
        <p:txBody>
          <a:bodyPr/>
          <a:lstStyle/>
          <a:p>
            <a:r>
              <a:rPr lang="en-US" dirty="0" smtClean="0"/>
              <a:t>Reproductive outcome in Septate Uterus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4582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Partial lack of resorption of the midline septum results in fibromuscular defects – septum</a:t>
            </a:r>
          </a:p>
          <a:p>
            <a:r>
              <a:rPr lang="en-US" sz="2800" dirty="0" smtClean="0"/>
              <a:t>Infertility</a:t>
            </a:r>
          </a:p>
          <a:p>
            <a:r>
              <a:rPr lang="en-US" sz="2800" dirty="0" smtClean="0"/>
              <a:t>Spontaneous Miscarriage – RPL</a:t>
            </a:r>
          </a:p>
          <a:p>
            <a:r>
              <a:rPr lang="en-US" sz="2800" dirty="0" smtClean="0"/>
              <a:t>Preterm </a:t>
            </a:r>
            <a:r>
              <a:rPr lang="en-US" sz="2800" dirty="0" err="1" smtClean="0"/>
              <a:t>labour</a:t>
            </a:r>
            <a:endParaRPr lang="en-US" sz="2800" dirty="0" smtClean="0"/>
          </a:p>
          <a:p>
            <a:r>
              <a:rPr lang="en-US" sz="2800" dirty="0" smtClean="0"/>
              <a:t>FGR</a:t>
            </a:r>
          </a:p>
          <a:p>
            <a:r>
              <a:rPr lang="en-US" sz="2800" dirty="0" err="1" smtClean="0"/>
              <a:t>Malpresentations</a:t>
            </a:r>
            <a:endParaRPr lang="en-US" sz="2800" dirty="0" smtClean="0"/>
          </a:p>
          <a:p>
            <a:r>
              <a:rPr lang="en-US" sz="2800" dirty="0" smtClean="0"/>
              <a:t>Inco-ordinate </a:t>
            </a:r>
            <a:r>
              <a:rPr lang="en-US" sz="2800" dirty="0" err="1" smtClean="0"/>
              <a:t>labour</a:t>
            </a:r>
            <a:endParaRPr lang="en-US" sz="2800" dirty="0" smtClean="0"/>
          </a:p>
          <a:p>
            <a:r>
              <a:rPr lang="en-US" sz="2800" dirty="0" smtClean="0"/>
              <a:t>Cesarean section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335813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Causes for poor Reproductive outcome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42068"/>
            <a:ext cx="8305800" cy="3649133"/>
          </a:xfrm>
        </p:spPr>
        <p:txBody>
          <a:bodyPr>
            <a:noAutofit/>
          </a:bodyPr>
          <a:lstStyle/>
          <a:p>
            <a:r>
              <a:rPr lang="en-US" sz="3200" dirty="0" smtClean="0"/>
              <a:t>Poor </a:t>
            </a:r>
            <a:r>
              <a:rPr lang="en-US" sz="3200" dirty="0" err="1" smtClean="0"/>
              <a:t>decidualisation</a:t>
            </a:r>
            <a:r>
              <a:rPr lang="en-US" sz="3200" dirty="0" smtClean="0"/>
              <a:t> &amp; Placentation</a:t>
            </a:r>
          </a:p>
          <a:p>
            <a:r>
              <a:rPr lang="en-US" sz="3200" dirty="0" smtClean="0"/>
              <a:t>Un coordinated Myometrial activity</a:t>
            </a:r>
          </a:p>
          <a:p>
            <a:r>
              <a:rPr lang="en-US" sz="3200" dirty="0" smtClean="0"/>
              <a:t>Uterine cavity was mainly distorted by the reduced length of the unaffected uterine cavity rather than increased length of septum. </a:t>
            </a:r>
          </a:p>
          <a:p>
            <a:r>
              <a:rPr lang="en-US" sz="3200" dirty="0" smtClean="0"/>
              <a:t>Septal implantation increases with increasing ratio of septal size to functional cavity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973568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What's the distension medium used in hysteroscopy(4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What </a:t>
            </a:r>
            <a:r>
              <a:rPr lang="en-US" sz="2800" dirty="0">
                <a:solidFill>
                  <a:schemeClr val="tx1"/>
                </a:solidFill>
              </a:rPr>
              <a:t>are precautions to be taken in </a:t>
            </a:r>
            <a:r>
              <a:rPr lang="en-US" sz="2800" dirty="0" err="1" smtClean="0">
                <a:solidFill>
                  <a:schemeClr val="tx1"/>
                </a:solidFill>
              </a:rPr>
              <a:t>hysteroscopic</a:t>
            </a:r>
            <a:r>
              <a:rPr lang="en-US" sz="2800" dirty="0" smtClean="0">
                <a:solidFill>
                  <a:schemeClr val="tx1"/>
                </a:solidFill>
              </a:rPr>
              <a:t> polypectomy(6)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68658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782638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solidFill>
                  <a:schemeClr val="tx1"/>
                </a:solidFill>
              </a:rPr>
              <a:t>Question 1</a:t>
            </a:r>
            <a:endParaRPr lang="en-US" altLang="en-US" dirty="0">
              <a:solidFill>
                <a:schemeClr val="tx1"/>
              </a:solidFill>
            </a:endParaRPr>
          </a:p>
        </p:txBody>
      </p:sp>
      <p:sp>
        <p:nvSpPr>
          <p:cNvPr id="143363" name="Rectangle 3"/>
          <p:cNvSpPr>
            <a:spLocks noGrp="1" noChangeArrowheads="1"/>
          </p:cNvSpPr>
          <p:nvPr>
            <p:ph idx="1"/>
          </p:nvPr>
        </p:nvSpPr>
        <p:spPr>
          <a:xfrm>
            <a:off x="468312" y="1628775"/>
            <a:ext cx="8675688" cy="4525963"/>
          </a:xfrm>
        </p:spPr>
        <p:txBody>
          <a:bodyPr>
            <a:normAutofit/>
          </a:bodyPr>
          <a:lstStyle/>
          <a:p>
            <a:r>
              <a:rPr lang="en-US" altLang="en-US" sz="2800" dirty="0" smtClean="0">
                <a:solidFill>
                  <a:schemeClr val="tx1"/>
                </a:solidFill>
              </a:rPr>
              <a:t>Enumerate the causes of vault  </a:t>
            </a:r>
            <a:r>
              <a:rPr lang="en-US" altLang="en-US" sz="2800" dirty="0">
                <a:solidFill>
                  <a:schemeClr val="tx1"/>
                </a:solidFill>
              </a:rPr>
              <a:t>prolapse (4).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r>
              <a:rPr lang="en-US" altLang="en-US" sz="2800" dirty="0" smtClean="0">
                <a:solidFill>
                  <a:schemeClr val="tx1"/>
                </a:solidFill>
              </a:rPr>
              <a:t>Write </a:t>
            </a:r>
            <a:r>
              <a:rPr lang="en-US" altLang="en-US" sz="2800" dirty="0">
                <a:solidFill>
                  <a:schemeClr val="tx1"/>
                </a:solidFill>
              </a:rPr>
              <a:t>a short note on management of vault </a:t>
            </a:r>
            <a:r>
              <a:rPr lang="en-US" altLang="en-US" sz="2800" dirty="0" smtClean="0">
                <a:solidFill>
                  <a:schemeClr val="tx1"/>
                </a:solidFill>
              </a:rPr>
              <a:t>prolapse(6)</a:t>
            </a:r>
          </a:p>
          <a:p>
            <a:endParaRPr lang="en-US" altLang="en-US" sz="2800" dirty="0">
              <a:solidFill>
                <a:schemeClr val="tx1"/>
              </a:solidFill>
            </a:endParaRPr>
          </a:p>
          <a:p>
            <a:endParaRPr lang="en-US" alt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00"/>
            <a:ext cx="9144000" cy="557386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906460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precautions to be taken in </a:t>
            </a:r>
            <a:r>
              <a:rPr lang="en-US" dirty="0" err="1"/>
              <a:t>hysteroscopic</a:t>
            </a:r>
            <a:r>
              <a:rPr lang="en-US" dirty="0"/>
              <a:t> polypectomy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772400" cy="3649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dirty="0" smtClean="0"/>
              <a:t>Pre-op evaluation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r>
              <a:rPr lang="en-US" sz="2800" dirty="0" smtClean="0"/>
              <a:t>Size and the Volume</a:t>
            </a:r>
          </a:p>
          <a:p>
            <a:r>
              <a:rPr lang="en-US" sz="2800" dirty="0" err="1" smtClean="0"/>
              <a:t>Localisation</a:t>
            </a:r>
            <a:r>
              <a:rPr lang="en-US" sz="2800" dirty="0" smtClean="0"/>
              <a:t> of polyp</a:t>
            </a:r>
          </a:p>
          <a:p>
            <a:r>
              <a:rPr lang="en-US" sz="2800" dirty="0" smtClean="0"/>
              <a:t>Number</a:t>
            </a:r>
          </a:p>
          <a:p>
            <a:r>
              <a:rPr lang="en-US" sz="2800" dirty="0" smtClean="0"/>
              <a:t>Degree of Intramural affectation(protrusion into cavity)</a:t>
            </a:r>
          </a:p>
          <a:p>
            <a:r>
              <a:rPr lang="en-US" sz="2800" dirty="0" smtClean="0"/>
              <a:t>Classification</a:t>
            </a:r>
          </a:p>
          <a:p>
            <a:r>
              <a:rPr lang="en-US" sz="2800" dirty="0" smtClean="0"/>
              <a:t>Endometrial biopsy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389591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00"/>
            <a:ext cx="9144000" cy="68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17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" y="-1"/>
            <a:ext cx="9106593" cy="6832375"/>
          </a:xfrm>
        </p:spPr>
      </p:pic>
    </p:spTree>
    <p:extLst>
      <p:ext uri="{BB962C8B-B14F-4D97-AF65-F5344CB8AC3E}">
        <p14:creationId xmlns:p14="http://schemas.microsoft.com/office/powerpoint/2010/main" val="64334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" y="8312"/>
            <a:ext cx="9141229" cy="6807299"/>
          </a:xfrm>
        </p:spPr>
      </p:pic>
    </p:spTree>
    <p:extLst>
      <p:ext uri="{BB962C8B-B14F-4D97-AF65-F5344CB8AC3E}">
        <p14:creationId xmlns:p14="http://schemas.microsoft.com/office/powerpoint/2010/main" val="10789274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" y="0"/>
            <a:ext cx="9139844" cy="6845160"/>
          </a:xfrm>
        </p:spPr>
      </p:pic>
    </p:spTree>
    <p:extLst>
      <p:ext uri="{BB962C8B-B14F-4D97-AF65-F5344CB8AC3E}">
        <p14:creationId xmlns:p14="http://schemas.microsoft.com/office/powerpoint/2010/main" val="181770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442"/>
            <a:ext cx="9144000" cy="6953442"/>
          </a:xfrm>
        </p:spPr>
      </p:pic>
    </p:spTree>
    <p:extLst>
      <p:ext uri="{BB962C8B-B14F-4D97-AF65-F5344CB8AC3E}">
        <p14:creationId xmlns:p14="http://schemas.microsoft.com/office/powerpoint/2010/main" val="1294980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7772400" cy="1456267"/>
          </a:xfrm>
        </p:spPr>
        <p:txBody>
          <a:bodyPr/>
          <a:lstStyle/>
          <a:p>
            <a:r>
              <a:rPr lang="en-US" dirty="0" smtClean="0"/>
              <a:t>Etiology of Vault Prolapse - Multifactorial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1"/>
            <a:ext cx="6324600" cy="5410200"/>
          </a:xfrm>
        </p:spPr>
        <p:txBody>
          <a:bodyPr numCol="2">
            <a:normAutofit/>
          </a:bodyPr>
          <a:lstStyle/>
          <a:p>
            <a:r>
              <a:rPr lang="en-US" sz="2800" dirty="0" smtClean="0"/>
              <a:t>Pregnancy</a:t>
            </a:r>
          </a:p>
          <a:p>
            <a:r>
              <a:rPr lang="en-US" sz="2800" dirty="0" smtClean="0"/>
              <a:t>Vaginal childbirth</a:t>
            </a:r>
          </a:p>
          <a:p>
            <a:r>
              <a:rPr lang="en-US" sz="2800" dirty="0" smtClean="0"/>
              <a:t>Aging</a:t>
            </a:r>
          </a:p>
          <a:p>
            <a:r>
              <a:rPr lang="en-US" sz="2800" dirty="0" smtClean="0"/>
              <a:t>Menopause</a:t>
            </a:r>
          </a:p>
          <a:p>
            <a:r>
              <a:rPr lang="en-US" sz="2800" dirty="0" smtClean="0"/>
              <a:t>Chronically increased Intra abdominal pressure</a:t>
            </a:r>
          </a:p>
          <a:p>
            <a:r>
              <a:rPr lang="en-US" sz="2800" dirty="0" smtClean="0"/>
              <a:t>Prior surgery</a:t>
            </a:r>
            <a:endParaRPr lang="en-US" sz="28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800600" y="1143001"/>
            <a:ext cx="6096000" cy="5410199"/>
          </a:xfrm>
          <a:prstGeom prst="rect">
            <a:avLst/>
          </a:prstGeom>
        </p:spPr>
        <p:txBody>
          <a:bodyPr vert="horz" lIns="91440" tIns="45720" rIns="91440" bIns="45720" numCol="2" rtlCol="0" anchor="ctr">
            <a:noAutofit/>
          </a:bodyPr>
          <a:lstStyle>
            <a:lvl1pPr marL="2857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8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4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0"/>
              </a:spcBef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fontAlgn="auto"/>
            <a:r>
              <a:rPr lang="en-US" sz="2800" dirty="0" smtClean="0"/>
              <a:t>Trauma</a:t>
            </a:r>
          </a:p>
          <a:p>
            <a:pPr fontAlgn="auto"/>
            <a:r>
              <a:rPr lang="en-US" sz="2800" dirty="0" smtClean="0"/>
              <a:t>Genetic factors</a:t>
            </a:r>
          </a:p>
          <a:p>
            <a:pPr fontAlgn="auto"/>
            <a:r>
              <a:rPr lang="en-US" sz="2800" dirty="0" smtClean="0"/>
              <a:t>Race</a:t>
            </a:r>
          </a:p>
          <a:p>
            <a:pPr fontAlgn="auto"/>
            <a:r>
              <a:rPr lang="en-US" sz="2800" dirty="0" smtClean="0"/>
              <a:t>Chronic diseases</a:t>
            </a:r>
          </a:p>
          <a:p>
            <a:pPr fontAlgn="auto"/>
            <a:r>
              <a:rPr lang="en-US" sz="2800" dirty="0" smtClean="0"/>
              <a:t>Musculoskeletal diseases</a:t>
            </a:r>
          </a:p>
          <a:p>
            <a:pPr fontAlgn="auto"/>
            <a:r>
              <a:rPr lang="en-US" sz="2800" dirty="0" smtClean="0"/>
              <a:t>Smoking &amp; COPD</a:t>
            </a:r>
          </a:p>
          <a:p>
            <a:pPr fontAlgn="auto"/>
            <a:r>
              <a:rPr lang="en-US" sz="2800" dirty="0" smtClean="0"/>
              <a:t>Prior surgery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01362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1"/>
            <a:ext cx="8077200" cy="1456267"/>
          </a:xfrm>
        </p:spPr>
        <p:txBody>
          <a:bodyPr>
            <a:normAutofit/>
          </a:bodyPr>
          <a:lstStyle/>
          <a:p>
            <a:r>
              <a:rPr lang="en-US" sz="3600" dirty="0" smtClean="0"/>
              <a:t>Vaginal Birth as a cause of Prolapse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Macrosomia</a:t>
            </a:r>
          </a:p>
          <a:p>
            <a:r>
              <a:rPr lang="en-US" sz="3600" dirty="0" smtClean="0"/>
              <a:t>Prolonged Second stage</a:t>
            </a:r>
          </a:p>
          <a:p>
            <a:r>
              <a:rPr lang="en-US" sz="3600" dirty="0" smtClean="0"/>
              <a:t>Perineal tears</a:t>
            </a:r>
          </a:p>
          <a:p>
            <a:r>
              <a:rPr lang="en-US" sz="3600" dirty="0" smtClean="0"/>
              <a:t>Instrumental delivery</a:t>
            </a:r>
          </a:p>
          <a:p>
            <a:pPr marL="0" indent="0">
              <a:buNone/>
            </a:pPr>
            <a:r>
              <a:rPr lang="en-US" sz="3600" dirty="0" smtClean="0"/>
              <a:t>Damage to muscles, fascia and nerves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5295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084"/>
            <a:ext cx="7772400" cy="1456267"/>
          </a:xfrm>
        </p:spPr>
        <p:txBody>
          <a:bodyPr/>
          <a:lstStyle/>
          <a:p>
            <a:r>
              <a:rPr lang="en-US" dirty="0" smtClean="0"/>
              <a:t>Management of vault prolapse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53496"/>
            <a:ext cx="8686800" cy="4724401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 smtClean="0"/>
              <a:t>Vault Prolapse is due to failure of Level 1 support.</a:t>
            </a:r>
          </a:p>
          <a:p>
            <a:r>
              <a:rPr lang="en-US" sz="3200" dirty="0" smtClean="0"/>
              <a:t>Can happen with Uterus in situ or follow a Hysterectomy </a:t>
            </a:r>
          </a:p>
          <a:p>
            <a:r>
              <a:rPr lang="en-US" sz="3200" dirty="0" smtClean="0"/>
              <a:t>Defined as descent of vaginal vault to a point 2cm less than the total vaginal length</a:t>
            </a:r>
          </a:p>
          <a:p>
            <a:r>
              <a:rPr lang="en-US" sz="3200" dirty="0" smtClean="0"/>
              <a:t>Management – Conservative  or Surgical</a:t>
            </a:r>
          </a:p>
          <a:p>
            <a:r>
              <a:rPr lang="en-US" sz="3200" dirty="0" smtClean="0"/>
              <a:t>Conservative – PFMT ( pelvic floor muscle training), Pessaries</a:t>
            </a:r>
          </a:p>
          <a:p>
            <a:r>
              <a:rPr lang="en-US" sz="3200" dirty="0" smtClean="0"/>
              <a:t>Surgical – </a:t>
            </a:r>
            <a:r>
              <a:rPr lang="en-US" sz="3200" dirty="0" err="1" smtClean="0"/>
              <a:t>Obliterative</a:t>
            </a:r>
            <a:r>
              <a:rPr lang="en-US" sz="3200" dirty="0" smtClean="0"/>
              <a:t> / Definitive</a:t>
            </a:r>
          </a:p>
          <a:p>
            <a:r>
              <a:rPr lang="en-US" sz="3200" dirty="0" err="1" smtClean="0"/>
              <a:t>Obliterative</a:t>
            </a:r>
            <a:r>
              <a:rPr lang="en-US" sz="3200" dirty="0" smtClean="0"/>
              <a:t> – Lee Fort’s </a:t>
            </a:r>
            <a:r>
              <a:rPr lang="en-US" sz="3200" dirty="0" err="1" smtClean="0"/>
              <a:t>Colpocleisis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55070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152400"/>
            <a:ext cx="7772400" cy="1456267"/>
          </a:xfrm>
        </p:spPr>
        <p:txBody>
          <a:bodyPr/>
          <a:lstStyle/>
          <a:p>
            <a:r>
              <a:rPr lang="en-US" dirty="0" smtClean="0"/>
              <a:t>Definitive surgeries for Vault Prolapse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143000"/>
            <a:ext cx="7924800" cy="4182534"/>
          </a:xfrm>
        </p:spPr>
        <p:txBody>
          <a:bodyPr>
            <a:noAutofit/>
          </a:bodyPr>
          <a:lstStyle/>
          <a:p>
            <a:r>
              <a:rPr lang="en-US" sz="2800" dirty="0" smtClean="0"/>
              <a:t>Route – Abdominal / Vaginal</a:t>
            </a:r>
          </a:p>
          <a:p>
            <a:r>
              <a:rPr lang="en-US" sz="2800" dirty="0" smtClean="0"/>
              <a:t>Technique – Laparotomy/ Laparoscopy/ Robotic</a:t>
            </a:r>
          </a:p>
          <a:p>
            <a:r>
              <a:rPr lang="en-US" sz="2800" dirty="0" smtClean="0"/>
              <a:t>Associated continence surgeries (repairs)</a:t>
            </a:r>
          </a:p>
        </p:txBody>
      </p:sp>
    </p:spTree>
    <p:extLst>
      <p:ext uri="{BB962C8B-B14F-4D97-AF65-F5344CB8AC3E}">
        <p14:creationId xmlns:p14="http://schemas.microsoft.com/office/powerpoint/2010/main" val="476662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82" y="152400"/>
            <a:ext cx="7772400" cy="1456267"/>
          </a:xfrm>
        </p:spPr>
        <p:txBody>
          <a:bodyPr/>
          <a:lstStyle/>
          <a:p>
            <a:r>
              <a:rPr lang="en-US" dirty="0" smtClean="0"/>
              <a:t>surgeries for Vault Prolapse with Uterus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86000"/>
            <a:ext cx="7924800" cy="4182534"/>
          </a:xfrm>
        </p:spPr>
        <p:txBody>
          <a:bodyPr>
            <a:noAutofit/>
          </a:bodyPr>
          <a:lstStyle/>
          <a:p>
            <a:r>
              <a:rPr lang="en-US" sz="2400" dirty="0" smtClean="0"/>
              <a:t>At Vaginal Hysterectomy - Mc Call </a:t>
            </a:r>
            <a:r>
              <a:rPr lang="en-US" sz="2400" dirty="0" err="1" smtClean="0"/>
              <a:t>Culdoplasty</a:t>
            </a:r>
            <a:r>
              <a:rPr lang="en-US" sz="2400" dirty="0" smtClean="0"/>
              <a:t> – Anchoring posterior vaginal vault to Uterosacral ligaments</a:t>
            </a:r>
          </a:p>
          <a:p>
            <a:r>
              <a:rPr lang="en-US" sz="2400" dirty="0" smtClean="0"/>
              <a:t>Modified Manchester repair</a:t>
            </a:r>
          </a:p>
          <a:p>
            <a:r>
              <a:rPr lang="en-US" sz="2400" dirty="0" smtClean="0"/>
              <a:t>Sacrospinous </a:t>
            </a:r>
            <a:r>
              <a:rPr lang="en-US" sz="2400" dirty="0" err="1" smtClean="0"/>
              <a:t>Hysteropexy</a:t>
            </a:r>
            <a:r>
              <a:rPr lang="en-US" sz="2400" dirty="0" smtClean="0"/>
              <a:t> – Fixing </a:t>
            </a:r>
            <a:r>
              <a:rPr lang="en-US" sz="2400" dirty="0" err="1" smtClean="0"/>
              <a:t>Cx</a:t>
            </a:r>
            <a:r>
              <a:rPr lang="en-US" sz="2400" dirty="0" smtClean="0"/>
              <a:t>/ Uterosacral </a:t>
            </a:r>
            <a:r>
              <a:rPr lang="en-US" sz="2400" dirty="0" err="1" smtClean="0"/>
              <a:t>lig</a:t>
            </a:r>
            <a:r>
              <a:rPr lang="en-US" sz="2400" dirty="0" smtClean="0"/>
              <a:t>/ posterior vaginal wall to Sacrospinous ligament</a:t>
            </a:r>
          </a:p>
          <a:p>
            <a:r>
              <a:rPr lang="en-US" sz="2400" dirty="0" smtClean="0"/>
              <a:t>Sacral </a:t>
            </a:r>
            <a:r>
              <a:rPr lang="en-US" sz="2400" dirty="0" err="1" smtClean="0"/>
              <a:t>Hysteropexy</a:t>
            </a:r>
            <a:r>
              <a:rPr lang="en-US" sz="2400" dirty="0" smtClean="0"/>
              <a:t> – Fixing the vault to sacrum using a mesh (LSH)</a:t>
            </a:r>
          </a:p>
          <a:p>
            <a:r>
              <a:rPr lang="en-US" sz="2400" dirty="0"/>
              <a:t>Sling </a:t>
            </a:r>
            <a:r>
              <a:rPr lang="en-US" sz="2400" dirty="0" smtClean="0"/>
              <a:t>surgeries</a:t>
            </a:r>
          </a:p>
          <a:p>
            <a:r>
              <a:rPr lang="en-US" sz="2400" dirty="0" smtClean="0"/>
              <a:t>Laparoscopic Uterosacral </a:t>
            </a:r>
            <a:r>
              <a:rPr lang="en-US" sz="2400" dirty="0" err="1" smtClean="0"/>
              <a:t>Hysteropexy</a:t>
            </a:r>
            <a:r>
              <a:rPr lang="en-US" sz="2400" dirty="0" smtClean="0"/>
              <a:t> ( LUSH)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8055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Surgeries </a:t>
            </a:r>
            <a:r>
              <a:rPr lang="en-US" dirty="0"/>
              <a:t>after Hysterectomy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Sacrospinous </a:t>
            </a:r>
            <a:r>
              <a:rPr lang="en-US" sz="2400" dirty="0"/>
              <a:t>Fixation (SSF)</a:t>
            </a:r>
          </a:p>
          <a:p>
            <a:r>
              <a:rPr lang="en-US" sz="2400" dirty="0"/>
              <a:t>Uterosacral ligament fixation – to proximal end of US </a:t>
            </a:r>
            <a:r>
              <a:rPr lang="en-US" sz="2400" dirty="0" err="1"/>
              <a:t>lig</a:t>
            </a:r>
            <a:r>
              <a:rPr lang="en-US" sz="2400" dirty="0"/>
              <a:t> – Abdominal/Laparoscopic/</a:t>
            </a:r>
          </a:p>
          <a:p>
            <a:r>
              <a:rPr lang="en-US" sz="2400" dirty="0"/>
              <a:t>Advantage of laparoscopy – direct </a:t>
            </a:r>
            <a:r>
              <a:rPr lang="en-US" sz="2400" dirty="0" err="1"/>
              <a:t>visualisation</a:t>
            </a:r>
            <a:r>
              <a:rPr lang="en-US" sz="2400" dirty="0"/>
              <a:t> of the ureter/ peritoneal relaxing incisions to prevent kinking of ureter</a:t>
            </a:r>
          </a:p>
          <a:p>
            <a:r>
              <a:rPr lang="en-US" sz="2400" dirty="0"/>
              <a:t>Use of Mesh – Apogee/ Perigee/ Mesh for Sacral </a:t>
            </a:r>
            <a:r>
              <a:rPr lang="en-US" sz="2400" dirty="0" err="1"/>
              <a:t>colpopexy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208075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800" dirty="0">
                <a:solidFill>
                  <a:schemeClr val="tx1"/>
                </a:solidFill>
              </a:rPr>
              <a:t>2. Describe the lymphatic drainage of vulva (2).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Enumerate </a:t>
            </a:r>
            <a:r>
              <a:rPr lang="en-US" altLang="en-US" sz="2800" dirty="0">
                <a:solidFill>
                  <a:schemeClr val="tx1"/>
                </a:solidFill>
              </a:rPr>
              <a:t>management of VIN (4). </a:t>
            </a:r>
            <a:endParaRPr lang="en-US" altLang="en-US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en-US" altLang="en-US" sz="2800" dirty="0"/>
              <a:t> </a:t>
            </a:r>
            <a:r>
              <a:rPr lang="en-US" altLang="en-US" sz="2800" dirty="0" smtClean="0"/>
              <a:t> </a:t>
            </a:r>
            <a:r>
              <a:rPr lang="en-US" altLang="en-US" sz="2800" dirty="0" smtClean="0">
                <a:solidFill>
                  <a:schemeClr val="tx1"/>
                </a:solidFill>
              </a:rPr>
              <a:t>Staging </a:t>
            </a:r>
            <a:r>
              <a:rPr lang="en-US" altLang="en-US" sz="2800" dirty="0">
                <a:solidFill>
                  <a:schemeClr val="tx1"/>
                </a:solidFill>
              </a:rPr>
              <a:t>of </a:t>
            </a:r>
            <a:r>
              <a:rPr lang="en-US" altLang="en-US" sz="2800" dirty="0" err="1">
                <a:solidFill>
                  <a:schemeClr val="tx1"/>
                </a:solidFill>
              </a:rPr>
              <a:t>vulval</a:t>
            </a:r>
            <a:r>
              <a:rPr lang="en-US" altLang="en-US" sz="2800" dirty="0">
                <a:solidFill>
                  <a:schemeClr val="tx1"/>
                </a:solidFill>
              </a:rPr>
              <a:t> cancer (4)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79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ustom 3">
      <a:dk1>
        <a:srgbClr val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2903</TotalTime>
  <Words>698</Words>
  <Application>Microsoft Macintosh PowerPoint</Application>
  <PresentationFormat>On-screen Show (4:3)</PresentationFormat>
  <Paragraphs>103</Paragraphs>
  <Slides>26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Calibri</vt:lpstr>
      <vt:lpstr>Calibri Light</vt:lpstr>
      <vt:lpstr>Arial</vt:lpstr>
      <vt:lpstr>Celestial</vt:lpstr>
      <vt:lpstr>Model answers</vt:lpstr>
      <vt:lpstr>Question 1</vt:lpstr>
      <vt:lpstr>Etiology of Vault Prolapse - Multifactorial</vt:lpstr>
      <vt:lpstr>Vaginal Birth as a cause of Prolapse</vt:lpstr>
      <vt:lpstr>Management of vault prolapse</vt:lpstr>
      <vt:lpstr>Definitive surgeries for Vault Prolapse</vt:lpstr>
      <vt:lpstr>surgeries for Vault Prolapse with Uterus </vt:lpstr>
      <vt:lpstr>Surgeries after Hysterectomy </vt:lpstr>
      <vt:lpstr>Question 2</vt:lpstr>
      <vt:lpstr>LYMPHATIC DRAINAGE OF VULVA</vt:lpstr>
      <vt:lpstr>Lymphatic drainage of Vulva</vt:lpstr>
      <vt:lpstr>Lymphatic drainage of Vulva</vt:lpstr>
      <vt:lpstr>Enumerate management of VIN (4).  </vt:lpstr>
      <vt:lpstr>Staging of Vulval Cancer</vt:lpstr>
      <vt:lpstr>Staging of Vulval Cancer</vt:lpstr>
      <vt:lpstr>PowerPoint Presentation</vt:lpstr>
      <vt:lpstr>Reproductive outcome in Septate Uterus</vt:lpstr>
      <vt:lpstr>Causes for poor Reproductive outcome</vt:lpstr>
      <vt:lpstr>PowerPoint Presentation</vt:lpstr>
      <vt:lpstr>PowerPoint Presentation</vt:lpstr>
      <vt:lpstr>precautions to be taken in hysteroscopic polypectomy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Suhas Somnath</dc:creator>
  <cp:lastModifiedBy>Suhas Somnath</cp:lastModifiedBy>
  <cp:revision>25</cp:revision>
  <dcterms:created xsi:type="dcterms:W3CDTF">2017-11-23T16:45:26Z</dcterms:created>
  <dcterms:modified xsi:type="dcterms:W3CDTF">2017-11-25T23:46:12Z</dcterms:modified>
</cp:coreProperties>
</file>