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58" r:id="rId4"/>
    <p:sldId id="329" r:id="rId5"/>
    <p:sldId id="327" r:id="rId6"/>
    <p:sldId id="328" r:id="rId7"/>
    <p:sldId id="263" r:id="rId8"/>
    <p:sldId id="321" r:id="rId9"/>
    <p:sldId id="323" r:id="rId10"/>
    <p:sldId id="265" r:id="rId11"/>
    <p:sldId id="266" r:id="rId12"/>
    <p:sldId id="267" r:id="rId13"/>
    <p:sldId id="268" r:id="rId14"/>
    <p:sldId id="270" r:id="rId15"/>
    <p:sldId id="295" r:id="rId16"/>
    <p:sldId id="296" r:id="rId17"/>
    <p:sldId id="273" r:id="rId18"/>
    <p:sldId id="274" r:id="rId19"/>
    <p:sldId id="275" r:id="rId20"/>
    <p:sldId id="272" r:id="rId21"/>
    <p:sldId id="264" r:id="rId22"/>
    <p:sldId id="276" r:id="rId23"/>
    <p:sldId id="277" r:id="rId24"/>
    <p:sldId id="281" r:id="rId25"/>
    <p:sldId id="278" r:id="rId26"/>
    <p:sldId id="279" r:id="rId27"/>
    <p:sldId id="316" r:id="rId28"/>
    <p:sldId id="303" r:id="rId29"/>
    <p:sldId id="290" r:id="rId30"/>
    <p:sldId id="282" r:id="rId31"/>
    <p:sldId id="283" r:id="rId32"/>
    <p:sldId id="285" r:id="rId33"/>
    <p:sldId id="291" r:id="rId34"/>
    <p:sldId id="292" r:id="rId35"/>
    <p:sldId id="293" r:id="rId36"/>
    <p:sldId id="294" r:id="rId37"/>
    <p:sldId id="286" r:id="rId38"/>
    <p:sldId id="287" r:id="rId39"/>
    <p:sldId id="261" r:id="rId40"/>
    <p:sldId id="288" r:id="rId41"/>
    <p:sldId id="289" r:id="rId42"/>
    <p:sldId id="310" r:id="rId43"/>
    <p:sldId id="331" r:id="rId44"/>
    <p:sldId id="309" r:id="rId45"/>
    <p:sldId id="311" r:id="rId46"/>
    <p:sldId id="306" r:id="rId47"/>
    <p:sldId id="315" r:id="rId48"/>
    <p:sldId id="307" r:id="rId49"/>
    <p:sldId id="317" r:id="rId50"/>
    <p:sldId id="325" r:id="rId51"/>
    <p:sldId id="318" r:id="rId52"/>
    <p:sldId id="319" r:id="rId53"/>
    <p:sldId id="308" r:id="rId54"/>
    <p:sldId id="299" r:id="rId55"/>
    <p:sldId id="304" r:id="rId56"/>
    <p:sldId id="314" r:id="rId57"/>
    <p:sldId id="324" r:id="rId58"/>
    <p:sldId id="320" r:id="rId59"/>
    <p:sldId id="326" r:id="rId60"/>
    <p:sldId id="297" r:id="rId61"/>
    <p:sldId id="302" r:id="rId62"/>
    <p:sldId id="312" r:id="rId63"/>
    <p:sldId id="305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855D7-A61D-4B96-8BAB-6BB3E2CACFAE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8B95A-AE0B-430E-8BFF-A8648142C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3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35F4E-736E-4EFD-B149-7E7B49AB478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60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3532-50F1-4FA7-817E-83DEC7CEB2CF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240E-1B25-4AB9-873A-D0A986EDC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65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3532-50F1-4FA7-817E-83DEC7CEB2CF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240E-1B25-4AB9-873A-D0A986EDC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44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3532-50F1-4FA7-817E-83DEC7CEB2CF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240E-1B25-4AB9-873A-D0A986EDC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44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3532-50F1-4FA7-817E-83DEC7CEB2CF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240E-1B25-4AB9-873A-D0A986EDC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6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3532-50F1-4FA7-817E-83DEC7CEB2CF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240E-1B25-4AB9-873A-D0A986EDC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0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3532-50F1-4FA7-817E-83DEC7CEB2CF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240E-1B25-4AB9-873A-D0A986EDC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3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3532-50F1-4FA7-817E-83DEC7CEB2CF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240E-1B25-4AB9-873A-D0A986EDC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64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3532-50F1-4FA7-817E-83DEC7CEB2CF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240E-1B25-4AB9-873A-D0A986EDC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1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3532-50F1-4FA7-817E-83DEC7CEB2CF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240E-1B25-4AB9-873A-D0A986EDC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22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3532-50F1-4FA7-817E-83DEC7CEB2CF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240E-1B25-4AB9-873A-D0A986EDC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18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3532-50F1-4FA7-817E-83DEC7CEB2CF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240E-1B25-4AB9-873A-D0A986EDC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03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A3532-50F1-4FA7-817E-83DEC7CEB2CF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C240E-1B25-4AB9-873A-D0A986EDC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4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Pap smear interpretation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By </a:t>
            </a:r>
          </a:p>
          <a:p>
            <a:r>
              <a:rPr lang="en-US" dirty="0" smtClean="0"/>
              <a:t>Dr.N.Sundari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6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9800" y="2438400"/>
            <a:ext cx="50292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When is the best time to do pap smear?</a:t>
            </a:r>
          </a:p>
          <a:p>
            <a:pPr algn="ctr"/>
            <a:r>
              <a:rPr lang="en-US" dirty="0" smtClean="0"/>
              <a:t>Any prerequisites?</a:t>
            </a:r>
          </a:p>
          <a:p>
            <a:pPr algn="ctr"/>
            <a:r>
              <a:rPr lang="en-US" dirty="0" smtClean="0"/>
              <a:t>Contraindications.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49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/>
              <a:t>Pap smear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Best time to do smear:</a:t>
            </a:r>
          </a:p>
          <a:p>
            <a:pPr marL="0" indent="0">
              <a:buNone/>
            </a:pPr>
            <a:r>
              <a:rPr lang="en-US" sz="2000" b="1" dirty="0" smtClean="0"/>
              <a:t>Mid cycle 8-12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day.</a:t>
            </a:r>
          </a:p>
          <a:p>
            <a:pPr marL="0" indent="0">
              <a:buNone/>
            </a:pPr>
            <a:r>
              <a:rPr lang="en-US" sz="2000" b="1" dirty="0"/>
              <a:t>Not have sexual intercourse or put anything into your vagina for 24 hours before </a:t>
            </a:r>
            <a:r>
              <a:rPr lang="en-US" sz="2000" b="1" dirty="0" smtClean="0"/>
              <a:t>pap smear. 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  </a:t>
            </a:r>
            <a:r>
              <a:rPr lang="en-US" sz="2000" b="1" dirty="0"/>
              <a:t>(douches, tampons, and vaginal medicines). 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Contraindications:</a:t>
            </a:r>
          </a:p>
          <a:p>
            <a:pPr marL="0" indent="0">
              <a:buNone/>
            </a:pPr>
            <a:r>
              <a:rPr lang="en-US" sz="2000" b="1" dirty="0" smtClean="0"/>
              <a:t>evidence of acute infections.</a:t>
            </a:r>
          </a:p>
          <a:p>
            <a:pPr marL="0" indent="0">
              <a:buNone/>
            </a:pPr>
            <a:r>
              <a:rPr lang="en-US" sz="2000" b="1" dirty="0" smtClean="0"/>
              <a:t>Presence of bleeding.</a:t>
            </a:r>
          </a:p>
          <a:p>
            <a:pPr marL="0" indent="0">
              <a:buNone/>
            </a:pPr>
            <a:endParaRPr lang="en-US" sz="2000" b="1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9319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2590800"/>
            <a:ext cx="61722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to perform pap smear?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97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599"/>
            <a:ext cx="9144000" cy="9144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/>
              <a:t>Procedure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638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 smtClean="0"/>
              <a:t>Consent and explain the procedure.</a:t>
            </a:r>
          </a:p>
          <a:p>
            <a:r>
              <a:rPr lang="en-US" sz="2000" b="1" dirty="0" smtClean="0"/>
              <a:t>Brief history: Hormone therapy.</a:t>
            </a:r>
          </a:p>
          <a:p>
            <a:r>
              <a:rPr lang="en-US" sz="2000" b="1" dirty="0" smtClean="0"/>
              <a:t>Previous abnormal smear or treatment.(cryo or LEEP)</a:t>
            </a:r>
          </a:p>
          <a:p>
            <a:r>
              <a:rPr lang="en-US" sz="2000" b="1" dirty="0" smtClean="0"/>
              <a:t>Proper positioning of the patient.</a:t>
            </a:r>
          </a:p>
          <a:p>
            <a:r>
              <a:rPr lang="en-US" sz="2000" b="1" dirty="0" smtClean="0"/>
              <a:t>Good visualization of the cervix</a:t>
            </a:r>
            <a:endParaRPr lang="en-US" sz="2000" b="1" dirty="0"/>
          </a:p>
          <a:p>
            <a:r>
              <a:rPr lang="en-US" sz="2000" b="1" dirty="0"/>
              <a:t>No chemicals to clean the </a:t>
            </a:r>
            <a:r>
              <a:rPr lang="en-US" sz="2000" b="1" dirty="0" smtClean="0"/>
              <a:t>vagina.</a:t>
            </a:r>
            <a:endParaRPr lang="en-US" sz="2000" b="1" dirty="0"/>
          </a:p>
          <a:p>
            <a:r>
              <a:rPr lang="en-US" sz="2000" b="1" dirty="0"/>
              <a:t>Lubricants can be used with caution and care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Excess mucus to be removed from cervix</a:t>
            </a:r>
          </a:p>
          <a:p>
            <a:r>
              <a:rPr lang="en-US" sz="2000" b="1" dirty="0" smtClean="0"/>
              <a:t>Ecto cervical cells to be scarped-Turn spatula 360 degrees.</a:t>
            </a:r>
          </a:p>
          <a:p>
            <a:r>
              <a:rPr lang="en-US" sz="2000" b="1" dirty="0" smtClean="0"/>
              <a:t>Endo brush to be used .</a:t>
            </a:r>
          </a:p>
          <a:p>
            <a:r>
              <a:rPr lang="en-US" sz="2000" b="1" dirty="0" smtClean="0"/>
              <a:t>Rotate in single direction.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95400"/>
            <a:ext cx="258510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91917"/>
            <a:ext cx="2057400" cy="22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52800"/>
            <a:ext cx="20193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3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100" b="1" dirty="0" smtClean="0"/>
              <a:t>Spreading </a:t>
            </a:r>
            <a:r>
              <a:rPr lang="en-US" sz="3100" b="1" dirty="0"/>
              <a:t>the smear  and fixing the </a:t>
            </a:r>
            <a:r>
              <a:rPr lang="en-US" sz="3100" b="1" dirty="0" smtClean="0"/>
              <a:t>smear</a:t>
            </a:r>
            <a:r>
              <a:rPr lang="en-US" sz="3100" b="1" dirty="0"/>
              <a:t/>
            </a:r>
            <a:br>
              <a:rPr lang="en-US" sz="3100" b="1" dirty="0"/>
            </a:b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28572"/>
            <a:ext cx="9067800" cy="54294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807" y="1600200"/>
            <a:ext cx="2835487" cy="2128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0"/>
            <a:ext cx="2841184" cy="21739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02" y="4419600"/>
            <a:ext cx="5095875" cy="2085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63467"/>
            <a:ext cx="5105400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12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sz="2800" b="1" dirty="0" smtClean="0"/>
              <a:t>What are the limitations of pap smear?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992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 smtClean="0"/>
              <a:t>How </a:t>
            </a:r>
            <a:r>
              <a:rPr lang="en-US" sz="3100" b="1" dirty="0"/>
              <a:t>to improve?</a:t>
            </a:r>
            <a:br>
              <a:rPr lang="en-US" sz="3100" b="1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133600" y="2514600"/>
            <a:ext cx="4953000" cy="2057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High false negativity -15-50%</a:t>
            </a:r>
          </a:p>
          <a:p>
            <a:r>
              <a:rPr lang="en-US" sz="2800" b="1" dirty="0"/>
              <a:t>False positivity.5-10%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67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000" b="1" dirty="0" smtClean="0"/>
              <a:t>High false negativity is due to many correctable simple  problems.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2345375"/>
            <a:ext cx="17240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7599" y="3771900"/>
            <a:ext cx="1724025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Cause for the limitations?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85800" y="1905000"/>
            <a:ext cx="22479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Sampling error</a:t>
            </a:r>
            <a:endParaRPr 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133600"/>
            <a:ext cx="2286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882924"/>
            <a:ext cx="1576546" cy="118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431" y="1905000"/>
            <a:ext cx="1563570" cy="116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19159" y="1725072"/>
            <a:ext cx="2895600" cy="157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Specimen  fixing error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19125" y="5079318"/>
            <a:ext cx="1752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Interpretation error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6966959" y="4495800"/>
            <a:ext cx="1534682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Screening error by cytologist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2867025" y="5143500"/>
            <a:ext cx="4724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Various limiting factors:</a:t>
            </a:r>
          </a:p>
          <a:p>
            <a:pPr algn="ctr"/>
            <a:r>
              <a:rPr lang="en-US" dirty="0" smtClean="0"/>
              <a:t>Infection</a:t>
            </a:r>
          </a:p>
          <a:p>
            <a:pPr algn="ctr"/>
            <a:r>
              <a:rPr lang="en-US" dirty="0" smtClean="0"/>
              <a:t>Bloody smear.</a:t>
            </a:r>
          </a:p>
          <a:p>
            <a:pPr algn="ctr"/>
            <a:r>
              <a:rPr lang="en-US" dirty="0" smtClean="0"/>
              <a:t>Lot of mucus on the smear.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959" y="3243657"/>
            <a:ext cx="1534682" cy="125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6" y="3712724"/>
            <a:ext cx="1752600" cy="136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2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000" b="1" dirty="0" smtClean="0"/>
              <a:t>Sensitivity of the pap smear can be improved.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25181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81200"/>
            <a:ext cx="2133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33800" y="3733800"/>
            <a:ext cx="2133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Solution to the problem??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1790700"/>
            <a:ext cx="2362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Training to perform pap smear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1500" y="5021721"/>
            <a:ext cx="2438400" cy="609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Experienced cytologists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00800" y="17907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Repeat the smear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82811" y="4884631"/>
            <a:ext cx="1981200" cy="67796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Liquid based cytology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0" y="4876798"/>
            <a:ext cx="2057400" cy="75452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Auto pap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2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000" b="1" dirty="0" smtClean="0"/>
              <a:t>Liquid based cytology is cytology through liquid medium. </a:t>
            </a:r>
            <a:br>
              <a:rPr lang="en-US" sz="2000" b="1" dirty="0" smtClean="0"/>
            </a:br>
            <a:r>
              <a:rPr lang="en-US" sz="2000" b="1" dirty="0" smtClean="0"/>
              <a:t>Cells collected from cervix are transferred to a liquid preservative</a:t>
            </a:r>
            <a:br>
              <a:rPr lang="en-US" sz="2000" b="1" dirty="0" smtClean="0"/>
            </a:br>
            <a:r>
              <a:rPr lang="en-US" sz="2000" b="1" dirty="0" smtClean="0"/>
              <a:t> instead on to a slide.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9720" y="1752600"/>
            <a:ext cx="2438400" cy="7114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Improves the adequacy &amp; quality of the smear.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569720" y="2666288"/>
            <a:ext cx="2362200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 b="1" dirty="0"/>
              <a:t>Reduces cellular debris &amp; RBCs</a:t>
            </a:r>
            <a:r>
              <a:rPr lang="en-US" sz="1400" b="1" dirty="0" smtClean="0"/>
              <a:t>. Cells are better preserved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599630" y="4605826"/>
            <a:ext cx="2438400" cy="7676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b="1" dirty="0" smtClean="0"/>
              <a:t> </a:t>
            </a:r>
            <a:r>
              <a:rPr lang="en-US" sz="1400" b="1" dirty="0"/>
              <a:t>Reduces the false positive rate.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13746" y="4621848"/>
            <a:ext cx="2438400" cy="83535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b="1" dirty="0" smtClean="0"/>
              <a:t> </a:t>
            </a:r>
            <a:r>
              <a:rPr lang="en-US" sz="1400" b="1" dirty="0"/>
              <a:t>Improves the </a:t>
            </a:r>
            <a:r>
              <a:rPr lang="en-US" sz="1400" b="1" dirty="0" smtClean="0"/>
              <a:t>sensitivity and detection rate of low grade lesions.</a:t>
            </a:r>
            <a:endParaRPr lang="en-US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6250893" y="2756375"/>
            <a:ext cx="2438400" cy="8250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 b="1" dirty="0"/>
              <a:t>Same sample can be used for HPV DNA assessment.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9630" y="3657600"/>
            <a:ext cx="2332290" cy="7488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Infectious organisms better preserved</a:t>
            </a:r>
            <a:endParaRPr lang="en-US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6250893" y="1752600"/>
            <a:ext cx="2324100" cy="85244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Multiple slides can be prepared for detailed evaluation</a:t>
            </a:r>
            <a:endParaRPr lang="en-US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6250893" y="3733443"/>
            <a:ext cx="2438399" cy="84104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/>
              <a:t>Facilitates computer assisted screening</a:t>
            </a:r>
          </a:p>
          <a:p>
            <a:r>
              <a:rPr lang="en-US" sz="1400" b="1" dirty="0" smtClean="0"/>
              <a:t>(automated cytology)</a:t>
            </a:r>
            <a:endParaRPr lang="en-US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2367540"/>
            <a:ext cx="2590800" cy="11191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49540" y="3581400"/>
            <a:ext cx="2702606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Liquid based cytology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697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2707593"/>
            <a:ext cx="5943600" cy="1676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is the role of pap smear in cervical cancer screening presently 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3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000" b="1" dirty="0" smtClean="0"/>
              <a:t>Liquid based cytology over comes the limitations of conventional cytology</a:t>
            </a:r>
            <a:endParaRPr lang="en-US" sz="2000" b="1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91" y="1284287"/>
            <a:ext cx="4481513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66484"/>
            <a:ext cx="48768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35465" y="5791200"/>
            <a:ext cx="3048000" cy="5641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Conventional smear </a:t>
            </a:r>
            <a:r>
              <a:rPr lang="en-US" sz="1400" dirty="0" smtClean="0"/>
              <a:t>cells needed</a:t>
            </a:r>
          </a:p>
          <a:p>
            <a:pPr algn="ctr"/>
            <a:r>
              <a:rPr lang="en-US" sz="1400" dirty="0" smtClean="0"/>
              <a:t> 8000-12000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5562600" y="5857534"/>
            <a:ext cx="2819400" cy="3908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solidFill>
                  <a:prstClr val="white"/>
                </a:solidFill>
              </a:rPr>
              <a:t>LBC cells </a:t>
            </a:r>
            <a:r>
              <a:rPr lang="en-US" sz="1400" dirty="0" smtClean="0">
                <a:solidFill>
                  <a:prstClr val="white"/>
                </a:solidFill>
              </a:rPr>
              <a:t>needed: </a:t>
            </a:r>
            <a:r>
              <a:rPr lang="en-US" sz="1400" dirty="0">
                <a:solidFill>
                  <a:prstClr val="white"/>
                </a:solidFill>
              </a:rPr>
              <a:t>5000.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97" y="2350806"/>
            <a:ext cx="2895600" cy="228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92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07" y="228600"/>
            <a:ext cx="800100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/>
              <a:t>How do you take smear?</a:t>
            </a:r>
            <a:endParaRPr lang="en-US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6" y="4267200"/>
            <a:ext cx="2822575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20" y="1524000"/>
            <a:ext cx="27432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037" y="1438096"/>
            <a:ext cx="309086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096" y="4267200"/>
            <a:ext cx="351827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8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56759" y="3276600"/>
            <a:ext cx="6324600" cy="838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b="1" dirty="0"/>
              <a:t>How should the slides be </a:t>
            </a:r>
            <a:r>
              <a:rPr lang="en-US" b="1" dirty="0" smtClean="0"/>
              <a:t>sent to </a:t>
            </a:r>
            <a:r>
              <a:rPr lang="en-US" b="1" dirty="0"/>
              <a:t>the lab?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Proper fixation.</a:t>
            </a:r>
          </a:p>
          <a:p>
            <a:r>
              <a:rPr lang="en-US" sz="2000" b="1" dirty="0" smtClean="0"/>
              <a:t>Proper labeling of the slide.</a:t>
            </a:r>
          </a:p>
          <a:p>
            <a:r>
              <a:rPr lang="en-US" sz="2000" b="1" dirty="0" smtClean="0"/>
              <a:t>Brief clinical history to be given.</a:t>
            </a:r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030" y="1371600"/>
            <a:ext cx="4191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38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5259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85800" y="2133600"/>
            <a:ext cx="8001000" cy="2133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/>
              <a:t>     Interpretation </a:t>
            </a:r>
            <a:r>
              <a:rPr lang="en-US" sz="2400" b="1" dirty="0"/>
              <a:t>of the pap smear reports and </a:t>
            </a:r>
            <a:r>
              <a:rPr lang="en-US" sz="2400" b="1" dirty="0" smtClean="0"/>
              <a:t>management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8621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/>
              <a:t>Pap report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 smtClean="0"/>
              <a:t>Age:30yrs.</a:t>
            </a:r>
            <a:endParaRPr lang="en-US" sz="2000" b="1" dirty="0"/>
          </a:p>
          <a:p>
            <a:r>
              <a:rPr lang="en-US" sz="2000" b="1" dirty="0" smtClean="0"/>
              <a:t>A few superficial and intermediate cells are seen. </a:t>
            </a:r>
            <a:r>
              <a:rPr lang="en-US" sz="2000" b="1" dirty="0"/>
              <a:t>P</a:t>
            </a:r>
            <a:r>
              <a:rPr lang="en-US" sz="2000" b="1" dirty="0" smtClean="0"/>
              <a:t>lenty of </a:t>
            </a:r>
            <a:r>
              <a:rPr lang="en-US" sz="2000" b="1" dirty="0"/>
              <a:t>RBCs and </a:t>
            </a:r>
            <a:r>
              <a:rPr lang="en-US" sz="2000" b="1" dirty="0" smtClean="0"/>
              <a:t>mucus seen in the smear.  No endo cervical cells seen in the smear studied.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                            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  Interpretation?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9786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 smtClean="0"/>
              <a:t>Inadequate smear.</a:t>
            </a:r>
          </a:p>
          <a:p>
            <a:r>
              <a:rPr lang="en-US" sz="2000" b="1" dirty="0"/>
              <a:t>T</a:t>
            </a:r>
            <a:r>
              <a:rPr lang="en-US" sz="2000" b="1" dirty="0" smtClean="0"/>
              <a:t>he </a:t>
            </a:r>
            <a:r>
              <a:rPr lang="en-US" sz="2000" b="1" dirty="0"/>
              <a:t>cells from </a:t>
            </a:r>
            <a:r>
              <a:rPr lang="en-US" sz="2000" b="1" dirty="0" smtClean="0"/>
              <a:t>the cervix </a:t>
            </a:r>
            <a:r>
              <a:rPr lang="en-US" sz="2000" b="1" dirty="0"/>
              <a:t>could not be seen clearly because of blood, inflammation or mucous</a:t>
            </a:r>
          </a:p>
          <a:p>
            <a:r>
              <a:rPr lang="en-US" sz="2000" b="1" dirty="0"/>
              <a:t>T</a:t>
            </a:r>
            <a:r>
              <a:rPr lang="en-US" sz="2000" b="1" dirty="0" smtClean="0"/>
              <a:t>here are not enough </a:t>
            </a:r>
            <a:r>
              <a:rPr lang="en-US" sz="2000" b="1" dirty="0"/>
              <a:t>cells </a:t>
            </a:r>
            <a:r>
              <a:rPr lang="en-US" sz="2000" b="1" dirty="0" smtClean="0"/>
              <a:t> for the proper interpretation.</a:t>
            </a:r>
          </a:p>
          <a:p>
            <a:r>
              <a:rPr lang="en-US" sz="2000" b="1" dirty="0" smtClean="0"/>
              <a:t>Poorly prepared slide.</a:t>
            </a:r>
          </a:p>
          <a:p>
            <a:r>
              <a:rPr lang="en-US" sz="2000" b="1" dirty="0" smtClean="0"/>
              <a:t>Broken slide.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                              Repeat the smear 6-12 months.</a:t>
            </a:r>
          </a:p>
          <a:p>
            <a:endParaRPr lang="en-US" sz="2000" b="1" dirty="0"/>
          </a:p>
          <a:p>
            <a:pPr marL="0" indent="0">
              <a:buNone/>
            </a:pPr>
            <a:r>
              <a:rPr lang="en-US" sz="2000" dirty="0" smtClean="0"/>
              <a:t>                            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189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1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62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Management of cytology reported as negative but with absent or insufficient </a:t>
            </a:r>
            <a:r>
              <a:rPr lang="en-US" sz="2200" dirty="0" smtClean="0"/>
              <a:t>endo cervical </a:t>
            </a:r>
            <a:r>
              <a:rPr lang="en-US" sz="2200" dirty="0"/>
              <a:t>and </a:t>
            </a:r>
            <a:r>
              <a:rPr lang="en-US" sz="2000" dirty="0"/>
              <a:t>transformation zone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59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9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</a:t>
            </a:r>
            <a:r>
              <a:rPr lang="en-US" sz="2800" b="1" dirty="0" smtClean="0"/>
              <a:t>What is adequate smear?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955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762000" y="1940608"/>
            <a:ext cx="24384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Gold standard test for cervical cancer screening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229100" y="2216210"/>
            <a:ext cx="1524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06910" y="1788208"/>
            <a:ext cx="22098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Obsolete &amp; historic importance ??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95529" y="4800600"/>
            <a:ext cx="2971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Eliminating cytology greatly simplifies screening – Cytology adds very little to the initial </a:t>
            </a:r>
            <a:r>
              <a:rPr lang="en-US" dirty="0" smtClean="0"/>
              <a:t>screen</a:t>
            </a:r>
          </a:p>
          <a:p>
            <a:pPr algn="ctr"/>
            <a:endParaRPr lang="en-US" dirty="0" smtClean="0"/>
          </a:p>
          <a:p>
            <a:pPr algn="ctr"/>
            <a:r>
              <a:rPr lang="en-US" sz="1050" dirty="0"/>
              <a:t>ACOG Practice Bulletin Number 157, January 2016</a:t>
            </a:r>
          </a:p>
        </p:txBody>
      </p:sp>
      <p:sp>
        <p:nvSpPr>
          <p:cNvPr id="9" name="Down Arrow 8"/>
          <p:cNvSpPr/>
          <p:nvPr/>
        </p:nvSpPr>
        <p:spPr>
          <a:xfrm>
            <a:off x="4614729" y="3464608"/>
            <a:ext cx="5334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/>
              <a:t>Adequate smear(European guidelines)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/>
              <a:t>A</a:t>
            </a:r>
            <a:r>
              <a:rPr lang="en-US" sz="2000" b="1" dirty="0" smtClean="0"/>
              <a:t>dequate </a:t>
            </a:r>
            <a:r>
              <a:rPr lang="en-US" sz="2000" b="1" dirty="0"/>
              <a:t>smear should cover at least 10% of the slide (Sheffield </a:t>
            </a:r>
            <a:r>
              <a:rPr lang="en-US" sz="2000" b="1" i="1" dirty="0"/>
              <a:t>et al</a:t>
            </a:r>
            <a:r>
              <a:rPr lang="en-US" sz="2000" b="1" dirty="0"/>
              <a:t>. 2003). </a:t>
            </a:r>
            <a:endParaRPr lang="en-US" sz="2000" b="1" dirty="0" smtClean="0"/>
          </a:p>
          <a:p>
            <a:r>
              <a:rPr lang="en-US" sz="2000" b="1" dirty="0"/>
              <a:t>Appropriate </a:t>
            </a:r>
            <a:r>
              <a:rPr lang="en-US" sz="2000" b="1" dirty="0" smtClean="0"/>
              <a:t>labeling </a:t>
            </a:r>
            <a:r>
              <a:rPr lang="en-US" sz="2000" b="1" dirty="0"/>
              <a:t>and identifying </a:t>
            </a:r>
            <a:r>
              <a:rPr lang="en-US" sz="2000" b="1" dirty="0" smtClean="0"/>
              <a:t>information to be given.</a:t>
            </a:r>
            <a:endParaRPr lang="en-US" sz="2000" b="1" dirty="0"/>
          </a:p>
          <a:p>
            <a:r>
              <a:rPr lang="en-US" sz="2000" b="1" dirty="0"/>
              <a:t>A request form with all the relevant clinical </a:t>
            </a:r>
            <a:r>
              <a:rPr lang="en-US" sz="2000" b="1" dirty="0" smtClean="0"/>
              <a:t>information should </a:t>
            </a:r>
            <a:r>
              <a:rPr lang="en-US" sz="2000" b="1" dirty="0" smtClean="0"/>
              <a:t>be </a:t>
            </a:r>
            <a:r>
              <a:rPr lang="en-US" sz="2000" b="1" dirty="0" smtClean="0"/>
              <a:t>sent.</a:t>
            </a:r>
            <a:endParaRPr lang="en-US" sz="2000" b="1" dirty="0"/>
          </a:p>
          <a:p>
            <a:r>
              <a:rPr lang="en-US" sz="2000" b="1" dirty="0"/>
              <a:t>An “adequate number” of well preserved, well </a:t>
            </a:r>
            <a:r>
              <a:rPr lang="en-US" sz="2000" b="1" dirty="0" smtClean="0"/>
              <a:t>visualized </a:t>
            </a:r>
            <a:r>
              <a:rPr lang="en-US" sz="2000" b="1" dirty="0"/>
              <a:t>squamous epithelial </a:t>
            </a:r>
            <a:r>
              <a:rPr lang="en-US" sz="2000" b="1" dirty="0" smtClean="0"/>
              <a:t>cells(8000-12000cells;LCB 5000cells )</a:t>
            </a:r>
            <a:endParaRPr lang="en-US" sz="2000" b="1" dirty="0"/>
          </a:p>
          <a:p>
            <a:r>
              <a:rPr lang="en-US" sz="2000" b="1" dirty="0"/>
              <a:t>“Adequate representation” of the transformation zone (TZ: endocervical cells or squamous metaplastic cells)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14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/>
              <a:t>Pap report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 smtClean="0"/>
              <a:t>Age:30yrs</a:t>
            </a:r>
          </a:p>
          <a:p>
            <a:r>
              <a:rPr lang="en-US" sz="2000" b="1" dirty="0" smtClean="0"/>
              <a:t>Smear: adequate.</a:t>
            </a:r>
          </a:p>
          <a:p>
            <a:r>
              <a:rPr lang="en-US" sz="2000" b="1" dirty="0" smtClean="0"/>
              <a:t>Description: Smear shows superficial intermediate and a few parabasal cells. Back ground shows plenty of neutrophils.</a:t>
            </a:r>
          </a:p>
          <a:p>
            <a:r>
              <a:rPr lang="en-US" sz="2000" b="1" dirty="0" smtClean="0"/>
              <a:t> Impression: Inflammatory smear.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                               How do you manage?</a:t>
            </a:r>
          </a:p>
        </p:txBody>
      </p:sp>
    </p:spTree>
    <p:extLst>
      <p:ext uri="{BB962C8B-B14F-4D97-AF65-F5344CB8AC3E}">
        <p14:creationId xmlns:p14="http://schemas.microsoft.com/office/powerpoint/2010/main" val="149363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/>
              <a:t> </a:t>
            </a:r>
            <a:r>
              <a:rPr lang="en-IN" sz="2000" b="1" dirty="0" smtClean="0"/>
              <a:t>Rule out infection.  </a:t>
            </a:r>
          </a:p>
          <a:p>
            <a:r>
              <a:rPr lang="en-IN" sz="2000" b="1" dirty="0"/>
              <a:t> R</a:t>
            </a:r>
            <a:r>
              <a:rPr lang="en-IN" sz="2000" b="1" dirty="0" smtClean="0"/>
              <a:t>epeat pap  in 6- 12 months.</a:t>
            </a:r>
          </a:p>
          <a:p>
            <a:r>
              <a:rPr lang="en-IN" sz="2000" b="1" dirty="0" smtClean="0"/>
              <a:t>If Inflammation  is severe  , interferes  with ability of cytologist to accurately  read the pap.</a:t>
            </a:r>
          </a:p>
          <a:p>
            <a:r>
              <a:rPr lang="en-IN" sz="2000" b="1" dirty="0" smtClean="0"/>
              <a:t>Persistent inflammatory  smear- colposcopy is done.</a:t>
            </a:r>
          </a:p>
          <a:p>
            <a:r>
              <a:rPr lang="en-US" sz="2000" b="1" dirty="0"/>
              <a:t>10-13% may have underlying neoplasia.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655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Pap report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Age 30yrs.</a:t>
            </a:r>
          </a:p>
          <a:p>
            <a:r>
              <a:rPr lang="en-US" sz="2000" b="1" dirty="0" smtClean="0"/>
              <a:t>Smear : adequate.</a:t>
            </a:r>
          </a:p>
          <a:p>
            <a:r>
              <a:rPr lang="en-US" sz="2000" b="1" dirty="0" smtClean="0"/>
              <a:t>Mostly superficial and intermediate cells are seen. Back ground shows neutrophils and mucus </a:t>
            </a:r>
            <a:r>
              <a:rPr lang="en-US" sz="2000" b="1" dirty="0"/>
              <a:t> </a:t>
            </a:r>
            <a:r>
              <a:rPr lang="en-US" sz="2000" b="1" dirty="0" smtClean="0"/>
              <a:t>along with Clue cells are seen.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0270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 smtClean="0"/>
              <a:t>Clue cells indicate  Bacterial vaginosis.</a:t>
            </a:r>
          </a:p>
          <a:p>
            <a:r>
              <a:rPr lang="en-US" sz="2000" b="1" dirty="0" smtClean="0"/>
              <a:t>Patient need to be treated for BV.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            What other infections can be made out by pap smear?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9386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 smtClean="0"/>
              <a:t>Other infections can be made out by pap test are:</a:t>
            </a:r>
          </a:p>
          <a:p>
            <a:r>
              <a:rPr lang="en-US" sz="2000" b="1" dirty="0"/>
              <a:t>trichomoniasis </a:t>
            </a:r>
            <a:r>
              <a:rPr lang="en-US" sz="2000" b="1" dirty="0" smtClean="0"/>
              <a:t>infection.</a:t>
            </a:r>
          </a:p>
          <a:p>
            <a:r>
              <a:rPr lang="en-US" sz="2000" b="1" dirty="0" smtClean="0"/>
              <a:t>HPV infection</a:t>
            </a:r>
          </a:p>
          <a:p>
            <a:r>
              <a:rPr lang="en-US" sz="2000" b="1" dirty="0" smtClean="0"/>
              <a:t>Candida infection: need not treat unless patient is symptomatic.</a:t>
            </a:r>
          </a:p>
          <a:p>
            <a:endParaRPr lang="en-US" sz="2000" b="1" dirty="0" smtClean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                           Infections which are not diagnosed  by pap smear are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357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 smtClean="0"/>
              <a:t>Gonococcal infection</a:t>
            </a:r>
          </a:p>
          <a:p>
            <a:r>
              <a:rPr lang="en-US" sz="2000" b="1" dirty="0" smtClean="0"/>
              <a:t>Chlamydial infection.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467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2800" b="1" dirty="0"/>
              <a:t>Pap report</a:t>
            </a:r>
            <a:endParaRPr lang="en-US" sz="2800" b="1" u="sng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839200" cy="4191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 b="1" dirty="0"/>
              <a:t>AGE :</a:t>
            </a:r>
            <a:r>
              <a:rPr lang="en-US" sz="2000" b="1" dirty="0" smtClean="0"/>
              <a:t>35 Yrs.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000" b="1" dirty="0" smtClean="0"/>
              <a:t>Smear :adequate.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                                                     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000" b="1" dirty="0" smtClean="0"/>
              <a:t>Description: mostly superficial and intermediate cells. A few metaplastic cells are seen in the smear.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endParaRPr lang="en-US" sz="2000" b="1" dirty="0"/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en-US" sz="2000" b="1" dirty="0" smtClean="0"/>
              <a:t>                                   Comment on the smear report.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34705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 smtClean="0"/>
              <a:t>Metaplastic cells indicate sampling from TZ.</a:t>
            </a:r>
          </a:p>
          <a:p>
            <a:r>
              <a:rPr lang="en-US" sz="2000" b="1" dirty="0" smtClean="0"/>
              <a:t>No further evaluation needed.</a:t>
            </a:r>
          </a:p>
          <a:p>
            <a:r>
              <a:rPr lang="en-US" sz="2000" b="1" dirty="0" smtClean="0"/>
              <a:t>No need to advise colposcopy.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890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/>
              <a:t>Pap report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000" b="1" dirty="0" smtClean="0"/>
              <a:t>Age:35 yrs. </a:t>
            </a:r>
          </a:p>
          <a:p>
            <a:pPr marL="0" indent="0">
              <a:buNone/>
            </a:pPr>
            <a:r>
              <a:rPr lang="en-US" sz="2000" b="1" dirty="0" smtClean="0"/>
              <a:t>Smear  : adequate.</a:t>
            </a:r>
          </a:p>
          <a:p>
            <a:pPr marL="0" indent="0">
              <a:buNone/>
            </a:pPr>
            <a:r>
              <a:rPr lang="en-US" sz="2000" b="1" dirty="0" smtClean="0"/>
              <a:t>Pap smear reads : superficial and intermediate cells are seen A few atypical cells are seen in the smear studied. 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                                                        Comment?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0092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24015" y="1905000"/>
            <a:ext cx="152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VIA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676400" y="2812991"/>
            <a:ext cx="1447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Negative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4648200" y="2837560"/>
            <a:ext cx="1371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Positive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086600" y="27432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Suspicious of malignancy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76400" y="3370960"/>
            <a:ext cx="0" cy="439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90600" y="3810000"/>
            <a:ext cx="1905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Rescreen every 3-5 yrs.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3924300" y="3810000"/>
            <a:ext cx="1447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Eligible for cryo  </a:t>
            </a:r>
          </a:p>
          <a:p>
            <a:pPr algn="ctr"/>
            <a:r>
              <a:rPr lang="en-US" sz="1400" dirty="0"/>
              <a:t>treat with cryo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91200" y="3810000"/>
            <a:ext cx="1371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Not </a:t>
            </a:r>
            <a:r>
              <a:rPr lang="en-US" sz="1400" dirty="0" smtClean="0"/>
              <a:t>eligible </a:t>
            </a:r>
            <a:r>
              <a:rPr lang="en-US" sz="1400" dirty="0"/>
              <a:t>for</a:t>
            </a:r>
          </a:p>
          <a:p>
            <a:pPr algn="ctr"/>
            <a:r>
              <a:rPr lang="en-US" sz="1400" dirty="0"/>
              <a:t>Cryo. Treat with LEEP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60720" y="5290558"/>
            <a:ext cx="1752600" cy="653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Post treatment follow </a:t>
            </a:r>
            <a:r>
              <a:rPr lang="en-US" sz="1400" dirty="0" smtClean="0"/>
              <a:t>up at </a:t>
            </a:r>
            <a:r>
              <a:rPr lang="en-US" sz="1400" dirty="0"/>
              <a:t>1yr</a:t>
            </a:r>
            <a:r>
              <a:rPr lang="en-US" dirty="0"/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91400" y="3886200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Ref for </a:t>
            </a:r>
            <a:r>
              <a:rPr lang="en-US" sz="1400" dirty="0" smtClean="0"/>
              <a:t>appropriate diag </a:t>
            </a:r>
            <a:r>
              <a:rPr lang="en-US" sz="1400" dirty="0"/>
              <a:t>&amp; treatment</a:t>
            </a:r>
          </a:p>
        </p:txBody>
      </p:sp>
      <p:cxnSp>
        <p:nvCxnSpPr>
          <p:cNvPr id="17" name="Straight Connector 16"/>
          <p:cNvCxnSpPr>
            <a:stCxn id="5" idx="2"/>
          </p:cNvCxnSpPr>
          <p:nvPr/>
        </p:nvCxnSpPr>
        <p:spPr>
          <a:xfrm>
            <a:off x="4186015" y="2362200"/>
            <a:ext cx="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124200" y="2561246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86015" y="2561246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124200" y="2561246"/>
            <a:ext cx="0" cy="251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52815" y="2561246"/>
            <a:ext cx="0" cy="251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334000" y="3370960"/>
            <a:ext cx="0" cy="134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760720" y="3505200"/>
            <a:ext cx="573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334000" y="35052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760720" y="35052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086600" y="35052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848600" y="3370960"/>
            <a:ext cx="0" cy="5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252815" y="2552700"/>
            <a:ext cx="1986185" cy="8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239000" y="2556973"/>
            <a:ext cx="0" cy="130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760720" y="4680958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477000" y="46482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3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 smtClean="0"/>
              <a:t>Reporting should be in a standard reporting system(Bethesda system).</a:t>
            </a:r>
          </a:p>
          <a:p>
            <a:r>
              <a:rPr lang="en-US" sz="2000" b="1" dirty="0" smtClean="0"/>
              <a:t>Grading of abnormality is essential.</a:t>
            </a:r>
          </a:p>
          <a:p>
            <a:r>
              <a:rPr lang="en-US" sz="2000" b="1" dirty="0" smtClean="0"/>
              <a:t>A typia  =  AS-CUS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8604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/>
              <a:t>Pap report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b="1" dirty="0" smtClean="0"/>
              <a:t>Age:40yrs </a:t>
            </a:r>
          </a:p>
          <a:p>
            <a:r>
              <a:rPr lang="en-US" sz="2000" b="1" dirty="0" smtClean="0"/>
              <a:t>Smear: adequate</a:t>
            </a:r>
          </a:p>
          <a:p>
            <a:r>
              <a:rPr lang="en-US" sz="2000" b="1" dirty="0" smtClean="0"/>
              <a:t>Description: superficial and intermediate cells with  a few Para basal cells are seen. A few abnormal cells are seen.</a:t>
            </a:r>
          </a:p>
          <a:p>
            <a:r>
              <a:rPr lang="en-US" sz="2000" b="1" dirty="0" smtClean="0"/>
              <a:t>Impression: AS-CUS.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</a:t>
            </a:r>
          </a:p>
          <a:p>
            <a:pPr marL="0" indent="0">
              <a:buNone/>
            </a:pPr>
            <a:r>
              <a:rPr lang="en-US" sz="2000" b="1" dirty="0" smtClean="0"/>
              <a:t>                                         What is the next step?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1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15339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62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/>
              <a:t>Cervical cancer risk scoring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1600" dirty="0" smtClean="0"/>
          </a:p>
          <a:p>
            <a:r>
              <a:rPr lang="en-US" sz="1800" b="1" dirty="0" smtClean="0"/>
              <a:t>How old are you?</a:t>
            </a:r>
            <a:endParaRPr lang="en-US" sz="1800" b="1" dirty="0"/>
          </a:p>
          <a:p>
            <a:r>
              <a:rPr lang="en-US" sz="1800" b="1" dirty="0" smtClean="0"/>
              <a:t>How </a:t>
            </a:r>
            <a:r>
              <a:rPr lang="en-US" sz="1800" b="1" dirty="0"/>
              <a:t>old were you when you first had sexual intercourse? 17 or younger 18 or older</a:t>
            </a:r>
          </a:p>
          <a:p>
            <a:r>
              <a:rPr lang="en-US" sz="1800" b="1" dirty="0"/>
              <a:t>Have you had sexual intercourse with more than one partner? </a:t>
            </a:r>
            <a:endParaRPr lang="en-US" sz="1800" b="1" dirty="0" smtClean="0"/>
          </a:p>
          <a:p>
            <a:r>
              <a:rPr lang="en-US" sz="1800" b="1" dirty="0" smtClean="0"/>
              <a:t>When </a:t>
            </a:r>
            <a:r>
              <a:rPr lang="en-US" sz="1800" b="1" dirty="0"/>
              <a:t>was your last Pap test? Within the last 2 </a:t>
            </a:r>
            <a:r>
              <a:rPr lang="en-US" sz="1800" b="1" dirty="0" smtClean="0"/>
              <a:t>years,</a:t>
            </a:r>
            <a:r>
              <a:rPr lang="en-US" sz="1800" b="1" dirty="0"/>
              <a:t> </a:t>
            </a:r>
            <a:r>
              <a:rPr lang="en-US" sz="1800" b="1" dirty="0" smtClean="0"/>
              <a:t>more </a:t>
            </a:r>
            <a:r>
              <a:rPr lang="en-US" sz="1800" b="1" dirty="0"/>
              <a:t>than 2 years ago </a:t>
            </a:r>
            <a:r>
              <a:rPr lang="en-US" sz="1800" b="1" dirty="0" smtClean="0"/>
              <a:t>or </a:t>
            </a:r>
            <a:r>
              <a:rPr lang="en-US" sz="1800" b="1" dirty="0"/>
              <a:t>never had a Pap </a:t>
            </a:r>
            <a:r>
              <a:rPr lang="en-US" sz="1800" b="1" dirty="0" smtClean="0"/>
              <a:t>test.</a:t>
            </a:r>
            <a:endParaRPr lang="en-US" sz="1800" b="1" dirty="0"/>
          </a:p>
          <a:p>
            <a:r>
              <a:rPr lang="en-US" sz="1800" b="1" dirty="0"/>
              <a:t>Do you have a family history (mother or sisters) of cervical cancer or cervical dysplasia? </a:t>
            </a:r>
          </a:p>
          <a:p>
            <a:r>
              <a:rPr lang="en-US" sz="1800" b="1" dirty="0" smtClean="0"/>
              <a:t>Have you </a:t>
            </a:r>
            <a:r>
              <a:rPr lang="en-US" sz="1800" b="1" dirty="0"/>
              <a:t>ever been diagnosed with: Genital warts (also called </a:t>
            </a:r>
            <a:r>
              <a:rPr lang="en-US" sz="1800" b="1" dirty="0" err="1"/>
              <a:t>condyloma</a:t>
            </a:r>
            <a:r>
              <a:rPr lang="en-US" sz="1800" b="1" dirty="0"/>
              <a:t> </a:t>
            </a:r>
            <a:r>
              <a:rPr lang="en-US" sz="1800" b="1" dirty="0" err="1"/>
              <a:t>acuminata</a:t>
            </a:r>
            <a:r>
              <a:rPr lang="en-US" sz="1800" b="1" dirty="0"/>
              <a:t>, caused by certain strains of HPV, or human papillomavirus) AIDS or HIV (human immunodeficiency virus) Chlamydia </a:t>
            </a:r>
            <a:endParaRPr lang="en-US" sz="1800" b="1" dirty="0" smtClean="0"/>
          </a:p>
          <a:p>
            <a:r>
              <a:rPr lang="en-US" sz="1800" b="1" dirty="0" smtClean="0"/>
              <a:t>Do </a:t>
            </a:r>
            <a:r>
              <a:rPr lang="en-US" sz="1800" b="1" dirty="0"/>
              <a:t>you smoke? </a:t>
            </a:r>
          </a:p>
          <a:p>
            <a:r>
              <a:rPr lang="en-US" sz="1800" b="1" dirty="0"/>
              <a:t>Do you eat two or more cups of fruits and vegetables on most days? </a:t>
            </a:r>
          </a:p>
          <a:p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9166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CIN 1 (with ASC-US or LGSIL cytology, HPV16/18(+) or persistent HPV)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614488"/>
            <a:ext cx="7067550" cy="387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/>
              <a:t>Pap report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 smtClean="0"/>
              <a:t>Age:42yrs.</a:t>
            </a:r>
          </a:p>
          <a:p>
            <a:r>
              <a:rPr lang="en-US" sz="2000" b="1" dirty="0" smtClean="0"/>
              <a:t>Smear : adequate</a:t>
            </a:r>
          </a:p>
          <a:p>
            <a:r>
              <a:rPr lang="en-US" sz="2000" b="1" dirty="0" smtClean="0"/>
              <a:t>Description: predominantly seen are superficial and intermediate cells. A few cells show nucleomegaly with abnormal chromatin pattern. Nuclear cytoplasmic ratio is altered.</a:t>
            </a:r>
          </a:p>
          <a:p>
            <a:r>
              <a:rPr lang="en-US" sz="2000" b="1" dirty="0" smtClean="0"/>
              <a:t>Impression: LSIL</a:t>
            </a:r>
          </a:p>
          <a:p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                                                   What next?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3987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LSIL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447800"/>
            <a:ext cx="846657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6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/>
              <a:t>Pap report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b="1" dirty="0" smtClean="0"/>
              <a:t>Age 45yrs.</a:t>
            </a:r>
          </a:p>
          <a:p>
            <a:r>
              <a:rPr lang="en-US" sz="2000" b="1" dirty="0" smtClean="0"/>
              <a:t>Smear: adequate</a:t>
            </a:r>
          </a:p>
          <a:p>
            <a:r>
              <a:rPr lang="en-US" sz="2000" b="1" dirty="0" smtClean="0"/>
              <a:t>Description: Superficial intermediate and a few parabasal cells are seen A few cells </a:t>
            </a:r>
            <a:r>
              <a:rPr lang="en-US" sz="2000" b="1" dirty="0" smtClean="0"/>
              <a:t>show </a:t>
            </a:r>
            <a:r>
              <a:rPr lang="en-US" sz="2000" b="1" dirty="0" err="1" smtClean="0"/>
              <a:t>pyknotic</a:t>
            </a:r>
            <a:r>
              <a:rPr lang="en-US" sz="2000" b="1" dirty="0" smtClean="0"/>
              <a:t> </a:t>
            </a:r>
            <a:r>
              <a:rPr lang="en-US" sz="2000" b="1" dirty="0"/>
              <a:t>and </a:t>
            </a:r>
            <a:r>
              <a:rPr lang="en-US" sz="2000" b="1" dirty="0" smtClean="0"/>
              <a:t>hyper chromatic nuclei with dense cytoplasm. Nuclear cytoplasmic ratio altered.</a:t>
            </a:r>
          </a:p>
          <a:p>
            <a:r>
              <a:rPr lang="en-US" sz="2000" b="1" dirty="0" smtClean="0"/>
              <a:t>Impression: HSIL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            </a:t>
            </a:r>
          </a:p>
          <a:p>
            <a:pPr marL="0" indent="0">
              <a:buNone/>
            </a:pPr>
            <a:r>
              <a:rPr lang="en-US" sz="2000" b="1" dirty="0" smtClean="0"/>
              <a:t>                                    What next?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256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HSIL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707707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8963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/>
              <a:t>Pap report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Age:40yrs.</a:t>
            </a:r>
          </a:p>
          <a:p>
            <a:pPr marL="0" indent="0">
              <a:buNone/>
            </a:pPr>
            <a:r>
              <a:rPr lang="en-US" sz="2000" b="1" dirty="0" smtClean="0"/>
              <a:t>Smear: adequate</a:t>
            </a:r>
          </a:p>
          <a:p>
            <a:pPr marL="0" indent="0">
              <a:buNone/>
            </a:pPr>
            <a:r>
              <a:rPr lang="en-US" sz="2000" b="1" dirty="0" smtClean="0"/>
              <a:t>Description: Smear shows a few abnormal glandular cells. </a:t>
            </a:r>
          </a:p>
          <a:p>
            <a:pPr marL="0" indent="0">
              <a:buNone/>
            </a:pPr>
            <a:r>
              <a:rPr lang="en-US" sz="2000" b="1" dirty="0" smtClean="0"/>
              <a:t>Impression: </a:t>
            </a:r>
            <a:r>
              <a:rPr lang="en-US" sz="2000" b="1" dirty="0" smtClean="0"/>
              <a:t>AGC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736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381000"/>
            <a:ext cx="8305800" cy="1066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1409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                       Screen with HPV DNA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699617" y="533400"/>
            <a:ext cx="1371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HPV test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95800" y="9144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781300" y="1219200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81300" y="12192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57700" y="12192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480239" y="1600200"/>
            <a:ext cx="838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Negative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6245907" y="1600200"/>
            <a:ext cx="114798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Positive</a:t>
            </a:r>
            <a:endParaRPr lang="en-US" sz="1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819900" y="12192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53534" y="20574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81300" y="35052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76500" y="23622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705100" y="2370746"/>
            <a:ext cx="9525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Rescreen 5yrs</a:t>
            </a:r>
            <a:endParaRPr lang="en-US" sz="1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6819900" y="20574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245907" y="2514600"/>
            <a:ext cx="129789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colposcopy</a:t>
            </a:r>
            <a:endParaRPr lang="en-US" sz="14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6720199" y="4148983"/>
            <a:ext cx="0" cy="317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295686" y="3526921"/>
            <a:ext cx="1219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Colposcopy</a:t>
            </a:r>
          </a:p>
          <a:p>
            <a:pPr algn="ctr"/>
            <a:r>
              <a:rPr lang="en-US" sz="1400" dirty="0" smtClean="0"/>
              <a:t>positive</a:t>
            </a:r>
            <a:endParaRPr lang="en-US" sz="1400" dirty="0"/>
          </a:p>
        </p:txBody>
      </p:sp>
      <p:sp>
        <p:nvSpPr>
          <p:cNvPr id="34" name="Rectangle 33"/>
          <p:cNvSpPr/>
          <p:nvPr/>
        </p:nvSpPr>
        <p:spPr>
          <a:xfrm>
            <a:off x="6072499" y="3581400"/>
            <a:ext cx="129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Colposcopy</a:t>
            </a:r>
          </a:p>
          <a:p>
            <a:pPr algn="ctr"/>
            <a:r>
              <a:rPr lang="en-US" sz="1400" dirty="0" smtClean="0"/>
              <a:t>negative</a:t>
            </a:r>
            <a:endParaRPr lang="en-US" sz="1400" dirty="0"/>
          </a:p>
        </p:txBody>
      </p:sp>
      <p:sp>
        <p:nvSpPr>
          <p:cNvPr id="35" name="Rectangle 34"/>
          <p:cNvSpPr/>
          <p:nvPr/>
        </p:nvSpPr>
        <p:spPr>
          <a:xfrm>
            <a:off x="7696200" y="3569650"/>
            <a:ext cx="129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Suspicious of </a:t>
            </a:r>
          </a:p>
          <a:p>
            <a:pPr algn="ctr"/>
            <a:r>
              <a:rPr lang="en-US" sz="1400" dirty="0" smtClean="0"/>
              <a:t>cancer</a:t>
            </a:r>
            <a:endParaRPr lang="en-US" sz="1400" dirty="0"/>
          </a:p>
        </p:txBody>
      </p:sp>
      <p:cxnSp>
        <p:nvCxnSpPr>
          <p:cNvPr id="37" name="Straight Connector 36"/>
          <p:cNvCxnSpPr>
            <a:stCxn id="30" idx="2"/>
          </p:cNvCxnSpPr>
          <p:nvPr/>
        </p:nvCxnSpPr>
        <p:spPr>
          <a:xfrm>
            <a:off x="6894854" y="2971800"/>
            <a:ext cx="1246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029200" y="3276600"/>
            <a:ext cx="1866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029200" y="32766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629400" y="3276600"/>
            <a:ext cx="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896100" y="3276600"/>
            <a:ext cx="952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848600" y="3276600"/>
            <a:ext cx="0" cy="293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343900" y="41148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696200" y="4489390"/>
            <a:ext cx="1447800" cy="692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Ref to appropriate diag &amp; treatment </a:t>
            </a:r>
            <a:endParaRPr lang="en-US" sz="1400" dirty="0"/>
          </a:p>
        </p:txBody>
      </p:sp>
      <p:sp>
        <p:nvSpPr>
          <p:cNvPr id="54" name="Rectangle 53"/>
          <p:cNvSpPr/>
          <p:nvPr/>
        </p:nvSpPr>
        <p:spPr>
          <a:xfrm>
            <a:off x="6245907" y="4572000"/>
            <a:ext cx="129789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Rescreen within 3yrs</a:t>
            </a:r>
            <a:endParaRPr lang="en-US" sz="1400" dirty="0"/>
          </a:p>
        </p:txBody>
      </p:sp>
      <p:cxnSp>
        <p:nvCxnSpPr>
          <p:cNvPr id="56" name="Straight Connector 55"/>
          <p:cNvCxnSpPr>
            <a:stCxn id="33" idx="2"/>
          </p:cNvCxnSpPr>
          <p:nvPr/>
        </p:nvCxnSpPr>
        <p:spPr>
          <a:xfrm>
            <a:off x="4905286" y="4060321"/>
            <a:ext cx="0" cy="429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3733800" y="4489390"/>
            <a:ext cx="1781086" cy="6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5334000" y="4724400"/>
            <a:ext cx="73849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 biopsy</a:t>
            </a:r>
            <a:endParaRPr lang="en-US" sz="1400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5514886" y="4466602"/>
            <a:ext cx="0" cy="257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996299" y="5563668"/>
            <a:ext cx="1447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Not eligible for cryo, treat with LEEP</a:t>
            </a:r>
            <a:endParaRPr lang="en-US" sz="1400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6072499" y="51816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638800" y="6400800"/>
            <a:ext cx="2362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Post treatment  follow up after one year.</a:t>
            </a:r>
            <a:endParaRPr lang="en-US" sz="1400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6629400" y="61722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334000" y="51816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4457700" y="5521117"/>
            <a:ext cx="1181100" cy="694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Eligible for cryo treat with cryo</a:t>
            </a:r>
            <a:endParaRPr lang="en-US" sz="1400" dirty="0"/>
          </a:p>
        </p:txBody>
      </p:sp>
      <p:sp>
        <p:nvSpPr>
          <p:cNvPr id="73" name="Rectangle 72"/>
          <p:cNvSpPr/>
          <p:nvPr/>
        </p:nvSpPr>
        <p:spPr>
          <a:xfrm>
            <a:off x="2915718" y="464820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Biopsy</a:t>
            </a:r>
            <a:endParaRPr lang="en-US" sz="1400" dirty="0"/>
          </a:p>
        </p:txBody>
      </p:sp>
      <p:cxnSp>
        <p:nvCxnSpPr>
          <p:cNvPr id="75" name="Straight Connector 74"/>
          <p:cNvCxnSpPr/>
          <p:nvPr/>
        </p:nvCxnSpPr>
        <p:spPr>
          <a:xfrm>
            <a:off x="3733800" y="4489390"/>
            <a:ext cx="0" cy="158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2915718" y="4933950"/>
            <a:ext cx="10148" cy="1005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086189" y="5601768"/>
            <a:ext cx="1171486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CIN II treat with cryo or LEEP</a:t>
            </a:r>
            <a:endParaRPr lang="en-US" sz="1400" dirty="0"/>
          </a:p>
        </p:txBody>
      </p:sp>
      <p:cxnSp>
        <p:nvCxnSpPr>
          <p:cNvPr id="85" name="Straight Connector 84"/>
          <p:cNvCxnSpPr/>
          <p:nvPr/>
        </p:nvCxnSpPr>
        <p:spPr>
          <a:xfrm>
            <a:off x="2941177" y="5867400"/>
            <a:ext cx="1983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2899339" y="5939149"/>
            <a:ext cx="16379" cy="766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3181350" y="6322374"/>
            <a:ext cx="215265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CIN I or less rescreen with in 3 yrs.</a:t>
            </a:r>
            <a:endParaRPr lang="en-US" sz="1400" dirty="0"/>
          </a:p>
        </p:txBody>
      </p:sp>
      <p:cxnSp>
        <p:nvCxnSpPr>
          <p:cNvPr id="90" name="Straight Connector 89"/>
          <p:cNvCxnSpPr/>
          <p:nvPr/>
        </p:nvCxnSpPr>
        <p:spPr>
          <a:xfrm>
            <a:off x="2899339" y="6705600"/>
            <a:ext cx="2820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4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/>
              <a:t>AGC management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40793"/>
            <a:ext cx="85344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077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/>
              <a:t>Pap report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Age:46yrs</a:t>
            </a:r>
            <a:r>
              <a:rPr lang="en-US" sz="2000" b="1" dirty="0"/>
              <a:t>.</a:t>
            </a:r>
          </a:p>
          <a:p>
            <a:pPr marL="0" indent="0">
              <a:buNone/>
            </a:pPr>
            <a:r>
              <a:rPr lang="en-US" sz="2000" b="1" dirty="0"/>
              <a:t>Smear: adequate</a:t>
            </a:r>
          </a:p>
          <a:p>
            <a:pPr marL="0" indent="0">
              <a:buNone/>
            </a:pPr>
            <a:r>
              <a:rPr lang="en-US" sz="2000" b="1" dirty="0"/>
              <a:t>Description: Smear </a:t>
            </a:r>
            <a:r>
              <a:rPr lang="en-US" sz="2000" b="1" dirty="0" smtClean="0"/>
              <a:t>shows superficial, intermediate and para basal cells and a few normal endometrial cells.</a:t>
            </a:r>
          </a:p>
          <a:p>
            <a:pPr marL="0" indent="0">
              <a:buNone/>
            </a:pPr>
            <a:r>
              <a:rPr lang="en-US" sz="2000" b="1" dirty="0" smtClean="0"/>
              <a:t>Impression: normal smear with endometrial cells.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</a:t>
            </a:r>
          </a:p>
          <a:p>
            <a:pPr marL="0" indent="0">
              <a:buNone/>
            </a:pPr>
            <a:r>
              <a:rPr lang="en-US" sz="2000" b="1" dirty="0" smtClean="0"/>
              <a:t>                     Significance of endometrial cells in pap smear?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106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/>
              <a:t>Endometrial cells in pap smear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/>
              <a:t>More common when doing liquid based testing.  </a:t>
            </a:r>
          </a:p>
          <a:p>
            <a:r>
              <a:rPr lang="en-US" sz="2000" b="1" dirty="0"/>
              <a:t>More common if PAP is done in first half of  menstrual cycle versus latter half menstrual cycle </a:t>
            </a:r>
            <a:r>
              <a:rPr lang="en-US" sz="2000" b="1" dirty="0" smtClean="0"/>
              <a:t>(With in 12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day)</a:t>
            </a:r>
            <a:endParaRPr lang="en-US" sz="2000" b="1" dirty="0"/>
          </a:p>
          <a:p>
            <a:r>
              <a:rPr lang="en-US" sz="2000" b="1" dirty="0"/>
              <a:t> If the patient is pre -menopausal, </a:t>
            </a:r>
            <a:r>
              <a:rPr lang="en-US" sz="2000" b="1" dirty="0" smtClean="0"/>
              <a:t>cells </a:t>
            </a:r>
            <a:r>
              <a:rPr lang="en-US" sz="2000" b="1" dirty="0"/>
              <a:t>are benign, and no </a:t>
            </a:r>
            <a:r>
              <a:rPr lang="en-US" sz="2000" b="1" dirty="0" smtClean="0"/>
              <a:t>abnormal </a:t>
            </a:r>
            <a:r>
              <a:rPr lang="en-US" sz="2000" b="1" dirty="0"/>
              <a:t>bleeding, </a:t>
            </a:r>
            <a:r>
              <a:rPr lang="en-US" sz="2000" b="1" dirty="0" smtClean="0"/>
              <a:t>nothing need to be done. </a:t>
            </a:r>
            <a:endParaRPr lang="en-US" sz="2000" b="1" dirty="0"/>
          </a:p>
          <a:p>
            <a:r>
              <a:rPr lang="en-US" sz="2000" b="1" dirty="0"/>
              <a:t> If post -menopausal need endometrial office </a:t>
            </a:r>
            <a:r>
              <a:rPr lang="en-US" sz="2000" b="1" dirty="0" smtClean="0"/>
              <a:t>biopsy.  </a:t>
            </a:r>
            <a:endParaRPr lang="en-US" sz="2000" b="1" dirty="0"/>
          </a:p>
          <a:p>
            <a:r>
              <a:rPr lang="en-US" sz="2000" b="1" dirty="0"/>
              <a:t>Any woman &gt; 40 with this finding who has </a:t>
            </a:r>
            <a:r>
              <a:rPr lang="en-US" sz="2000" b="1" dirty="0" smtClean="0"/>
              <a:t>abnormal </a:t>
            </a:r>
            <a:r>
              <a:rPr lang="en-US" sz="2000" b="1" dirty="0"/>
              <a:t>bleeding or if high risk for endometrial CA, (tamoxifen, estrogen therapy, anovulation, obesity</a:t>
            </a:r>
            <a:r>
              <a:rPr lang="en-US" sz="2000" b="1" dirty="0" smtClean="0"/>
              <a:t>, personal </a:t>
            </a:r>
            <a:r>
              <a:rPr lang="en-US" sz="2000" b="1" dirty="0"/>
              <a:t>history of ovarian breast colon cancer) needs endometrial </a:t>
            </a:r>
            <a:r>
              <a:rPr lang="en-US" sz="2000" b="1" dirty="0" smtClean="0"/>
              <a:t>assessment. </a:t>
            </a:r>
            <a:endParaRPr lang="en-US" sz="20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850079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AGC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976438"/>
            <a:ext cx="7048500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77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backup 26.11.2016\Desktop\faq187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8229600" cy="579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4470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Management of HPV-positive cases with negative cytology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0"/>
            <a:ext cx="8305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4112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000" dirty="0"/>
              <a:t>HPV DNA testing has been approved as a primary screening test by FDA on </a:t>
            </a:r>
            <a:r>
              <a:rPr lang="en-US" sz="2000" dirty="0" smtClean="0"/>
              <a:t>   April-24-2014</a:t>
            </a:r>
            <a:r>
              <a:rPr lang="en-US" sz="2000" dirty="0"/>
              <a:t>. but Clinical practice guidelines US have not yet incorporated it as primary screening method</a:t>
            </a:r>
            <a:r>
              <a:rPr lang="en-US" sz="2000" dirty="0" smtClean="0"/>
              <a:t>.</a:t>
            </a:r>
            <a:r>
              <a:rPr lang="en-US" sz="2000" b="1" cap="all" dirty="0"/>
              <a:t> </a:t>
            </a:r>
            <a:r>
              <a:rPr lang="en-US" sz="2000" b="1" cap="all" dirty="0" smtClean="0"/>
              <a:t>                                                  </a:t>
            </a:r>
            <a:r>
              <a:rPr lang="en-US" sz="1000" b="1" cap="all" dirty="0" smtClean="0"/>
              <a:t>APRIL </a:t>
            </a:r>
            <a:r>
              <a:rPr lang="en-US" sz="1000" b="1" cap="all" dirty="0"/>
              <a:t>25, 2014  |  BY CASEY GUEREN</a:t>
            </a:r>
            <a:br>
              <a:rPr lang="en-US" sz="1000" b="1" cap="all" dirty="0"/>
            </a:b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0" y="1433806"/>
            <a:ext cx="8192568" cy="54320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03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ACOG Practice Bulletin Number 157, January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915400" cy="561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3881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/>
              <a:t>Conclusion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33400" y="1600200"/>
            <a:ext cx="35814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Pap test though loosing its popularity as gold standard test for cervical cancer screening, still is in use 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953000" y="3810000"/>
            <a:ext cx="37338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Proper sample collection, fixation and correct interpretation of the slide makes pap test worthy.</a:t>
            </a:r>
          </a:p>
        </p:txBody>
      </p:sp>
    </p:spTree>
    <p:extLst>
      <p:ext uri="{BB962C8B-B14F-4D97-AF65-F5344CB8AC3E}">
        <p14:creationId xmlns:p14="http://schemas.microsoft.com/office/powerpoint/2010/main" val="159869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Thank you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7467600" cy="399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88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HPV &amp; VIA screening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52800" y="1752600"/>
            <a:ext cx="2057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HPV test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05000" y="2743200"/>
            <a:ext cx="129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Negative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5085994" y="2743200"/>
            <a:ext cx="1219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Positive</a:t>
            </a:r>
            <a:endParaRPr lang="en-US" sz="1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191000" y="22098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971800" y="25146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91000" y="25146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71800" y="25146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05400" y="25146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181600" y="3733800"/>
            <a:ext cx="1371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VIA</a:t>
            </a:r>
            <a:endParaRPr lang="en-US" sz="1400" dirty="0"/>
          </a:p>
        </p:txBody>
      </p:sp>
      <p:cxnSp>
        <p:nvCxnSpPr>
          <p:cNvPr id="23" name="Straight Connector 22"/>
          <p:cNvCxnSpPr>
            <a:stCxn id="8" idx="2"/>
          </p:cNvCxnSpPr>
          <p:nvPr/>
        </p:nvCxnSpPr>
        <p:spPr>
          <a:xfrm>
            <a:off x="5695594" y="32766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1" idx="2"/>
          </p:cNvCxnSpPr>
          <p:nvPr/>
        </p:nvCxnSpPr>
        <p:spPr>
          <a:xfrm>
            <a:off x="5867400" y="41910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048000" y="4419600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67400" y="4419600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67000" y="32766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362200" y="3581400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Rescreen after 5yrs.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2819400" y="4572000"/>
            <a:ext cx="129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</a:t>
            </a:r>
            <a:r>
              <a:rPr lang="en-US" sz="1400" dirty="0" smtClean="0"/>
              <a:t>egative</a:t>
            </a:r>
            <a:endParaRPr lang="en-US" sz="1400" dirty="0"/>
          </a:p>
        </p:txBody>
      </p:sp>
      <p:sp>
        <p:nvSpPr>
          <p:cNvPr id="34" name="Rectangle 33"/>
          <p:cNvSpPr/>
          <p:nvPr/>
        </p:nvSpPr>
        <p:spPr>
          <a:xfrm>
            <a:off x="4800600" y="4648200"/>
            <a:ext cx="152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Positive</a:t>
            </a:r>
            <a:endParaRPr lang="en-US" sz="1400" dirty="0"/>
          </a:p>
        </p:txBody>
      </p:sp>
      <p:sp>
        <p:nvSpPr>
          <p:cNvPr id="35" name="Rectangle 34"/>
          <p:cNvSpPr/>
          <p:nvPr/>
        </p:nvSpPr>
        <p:spPr>
          <a:xfrm>
            <a:off x="7010400" y="4724400"/>
            <a:ext cx="1600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Suspicious of malignancy</a:t>
            </a:r>
            <a:endParaRPr lang="en-US" sz="14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3048000" y="44196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867400" y="4399304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382000" y="44196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934200" y="55626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Ref for proper diag &amp; treatment</a:t>
            </a:r>
            <a:endParaRPr lang="en-US" sz="1400" dirty="0"/>
          </a:p>
        </p:txBody>
      </p:sp>
      <p:sp>
        <p:nvSpPr>
          <p:cNvPr id="45" name="Rectangle 44"/>
          <p:cNvSpPr/>
          <p:nvPr/>
        </p:nvSpPr>
        <p:spPr>
          <a:xfrm>
            <a:off x="1623345" y="5519871"/>
            <a:ext cx="1219200" cy="499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Rescan after </a:t>
            </a:r>
          </a:p>
          <a:p>
            <a:pPr algn="ctr"/>
            <a:r>
              <a:rPr lang="en-US" sz="1400" dirty="0" smtClean="0"/>
              <a:t>1 yr.</a:t>
            </a:r>
            <a:endParaRPr lang="en-US" sz="14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2793050" y="5105399"/>
            <a:ext cx="0" cy="414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4" idx="2"/>
          </p:cNvCxnSpPr>
          <p:nvPr/>
        </p:nvCxnSpPr>
        <p:spPr>
          <a:xfrm>
            <a:off x="5562600" y="51816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916822" y="55245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Eligible for cryo  </a:t>
            </a:r>
          </a:p>
          <a:p>
            <a:pPr algn="ctr"/>
            <a:r>
              <a:rPr lang="en-US" sz="1400" dirty="0" smtClean="0"/>
              <a:t>treat with cryo</a:t>
            </a:r>
            <a:endParaRPr lang="en-US" sz="1400" dirty="0"/>
          </a:p>
        </p:txBody>
      </p:sp>
      <p:sp>
        <p:nvSpPr>
          <p:cNvPr id="52" name="Rectangle 51"/>
          <p:cNvSpPr/>
          <p:nvPr/>
        </p:nvSpPr>
        <p:spPr>
          <a:xfrm>
            <a:off x="5442247" y="5557614"/>
            <a:ext cx="13716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Not eligible for</a:t>
            </a:r>
          </a:p>
          <a:p>
            <a:pPr algn="ctr"/>
            <a:r>
              <a:rPr lang="en-US" sz="1200" dirty="0" smtClean="0"/>
              <a:t>Cryo. Treat with LEEP</a:t>
            </a:r>
            <a:endParaRPr lang="en-US" sz="1200" dirty="0"/>
          </a:p>
        </p:txBody>
      </p:sp>
      <p:cxnSp>
        <p:nvCxnSpPr>
          <p:cNvPr id="54" name="Straight Connector 53"/>
          <p:cNvCxnSpPr>
            <a:stCxn id="51" idx="2"/>
          </p:cNvCxnSpPr>
          <p:nvPr/>
        </p:nvCxnSpPr>
        <p:spPr>
          <a:xfrm>
            <a:off x="4564522" y="6134100"/>
            <a:ext cx="0" cy="4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2" idx="2"/>
          </p:cNvCxnSpPr>
          <p:nvPr/>
        </p:nvCxnSpPr>
        <p:spPr>
          <a:xfrm>
            <a:off x="6128047" y="6129114"/>
            <a:ext cx="0" cy="495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4564522" y="6248400"/>
            <a:ext cx="16838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Post treatment follow up at 1yr.</a:t>
            </a:r>
            <a:endParaRPr lang="en-US" sz="1400" dirty="0"/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4648200" y="5410200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/>
          <p:nvPr/>
        </p:nvCxnSpPr>
        <p:spPr>
          <a:xfrm>
            <a:off x="6324600" y="5410200"/>
            <a:ext cx="0" cy="109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Straight Connector 1028"/>
          <p:cNvCxnSpPr>
            <a:endCxn id="51" idx="0"/>
          </p:cNvCxnSpPr>
          <p:nvPr/>
        </p:nvCxnSpPr>
        <p:spPr>
          <a:xfrm flipH="1">
            <a:off x="4564522" y="5483907"/>
            <a:ext cx="83678" cy="40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Connector 1030"/>
          <p:cNvCxnSpPr/>
          <p:nvPr/>
        </p:nvCxnSpPr>
        <p:spPr>
          <a:xfrm>
            <a:off x="4648200" y="5410200"/>
            <a:ext cx="0" cy="109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63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077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4609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Management of unsatisfactory cytology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82000" cy="45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2437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99847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/>
              <a:t>ACOG Practice Bulletin Number 157, January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4481"/>
            <a:ext cx="9220200" cy="5715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</a:t>
            </a:r>
            <a:r>
              <a:rPr lang="en-US" sz="1600" dirty="0"/>
              <a:t>Negative </a:t>
            </a:r>
            <a:r>
              <a:rPr lang="en-US" sz="1600" dirty="0" smtClean="0"/>
              <a:t>                         Routine screening  @3yrs interval 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                                                                  Ascus                     HPV testing             colposcopy if HPV + tive          						                                                                		                High grade                     Colposcopy : no HPV testing   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                                       abnormality  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                                          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                                      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                                         Pap-/HPV-                 routine screening @5yrs interval -30-65yrs.                                                      </a:t>
            </a:r>
          </a:p>
          <a:p>
            <a:pPr marL="0" indent="0">
              <a:buNone/>
            </a:pPr>
            <a:r>
              <a:rPr lang="en-US" sz="1600" dirty="0" smtClean="0"/>
              <a:t>                                                      Pap AS CUS/LSIL/HPV-              Repeat </a:t>
            </a:r>
            <a:r>
              <a:rPr lang="en-US" sz="1600" dirty="0"/>
              <a:t>co testing at </a:t>
            </a:r>
            <a:r>
              <a:rPr lang="en-US" sz="1600" dirty="0" smtClean="0"/>
              <a:t>shorter</a:t>
            </a:r>
            <a:r>
              <a:rPr lang="en-US" sz="1600" dirty="0"/>
              <a:t> intervals.</a:t>
            </a:r>
            <a:r>
              <a:rPr lang="en-US" sz="1600" dirty="0" smtClean="0"/>
              <a:t>       			</a:t>
            </a:r>
            <a:r>
              <a:rPr lang="en-US" sz="1600" dirty="0"/>
              <a:t> pap-/HPV+ </a:t>
            </a:r>
            <a:r>
              <a:rPr lang="en-US" sz="1600" dirty="0" smtClean="0"/>
              <a:t>					            	                                 LSIL/HPV+, any </a:t>
            </a:r>
            <a:r>
              <a:rPr lang="en-US" sz="1600" dirty="0"/>
              <a:t>high grade                      Colposcopy </a:t>
            </a:r>
            <a:r>
              <a:rPr lang="en-US" sz="1600" dirty="0" smtClean="0"/>
              <a:t>	</a:t>
            </a:r>
          </a:p>
          <a:p>
            <a:pPr marL="0" indent="0">
              <a:buNone/>
            </a:pPr>
            <a:r>
              <a:rPr lang="en-US" sz="1600" dirty="0" smtClean="0"/>
              <a:t>                                                </a:t>
            </a:r>
            <a:r>
              <a:rPr lang="en-US" sz="1600" dirty="0"/>
              <a:t>lesion regardless of HPV results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                                               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                                                     Negative                    Routine  screening from 25yrs of age .</a:t>
            </a:r>
          </a:p>
          <a:p>
            <a:pPr marL="0" indent="0">
              <a:buNone/>
            </a:pPr>
            <a:r>
              <a:rPr lang="en-US" sz="1600" dirty="0" smtClean="0"/>
              <a:t>   		</a:t>
            </a:r>
            <a:r>
              <a:rPr lang="en-US" sz="1600" dirty="0"/>
              <a:t> </a:t>
            </a:r>
            <a:r>
              <a:rPr lang="en-US" sz="1600" dirty="0" smtClean="0"/>
              <a:t>            HPV +                         Pap test               negative               co testing 12 months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                                   (not </a:t>
            </a:r>
            <a:r>
              <a:rPr lang="en-US" sz="1600" dirty="0"/>
              <a:t>16 &amp;18</a:t>
            </a:r>
            <a:r>
              <a:rPr lang="en-US" sz="1600" dirty="0" smtClean="0"/>
              <a:t>)                                            &gt; Ascus                    colposcopy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                                                    HPV 16 &amp;18 positive                            colposcopy.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                                   </a:t>
            </a:r>
            <a:endParaRPr lang="en-US" sz="1600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1651297"/>
            <a:ext cx="1600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Pap test only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66957" y="1677463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50145" y="1912650"/>
            <a:ext cx="985392" cy="57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72800" y="1879897"/>
            <a:ext cx="553251" cy="4823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771367" y="1966511"/>
            <a:ext cx="78870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717956" y="2466975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638800" y="1963839"/>
            <a:ext cx="457200" cy="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933557" y="1651297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89247" y="3352800"/>
            <a:ext cx="815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57200" y="3645138"/>
            <a:ext cx="1447800" cy="990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Pap &amp;HPV co testing    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828801" y="3657600"/>
            <a:ext cx="766272" cy="287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660092" y="3616295"/>
            <a:ext cx="6074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908562" y="3917534"/>
            <a:ext cx="686511" cy="548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403756" y="3924300"/>
            <a:ext cx="511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806011" y="3924300"/>
            <a:ext cx="82004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871637" y="4419600"/>
            <a:ext cx="4867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304800" y="5275960"/>
            <a:ext cx="14478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Primary HPV DNA test     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1610615" y="5275960"/>
            <a:ext cx="92437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619517" y="5534470"/>
            <a:ext cx="861256" cy="28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600200" y="5603725"/>
            <a:ext cx="800812" cy="5611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04800" y="5029200"/>
            <a:ext cx="83378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339982" y="5275960"/>
            <a:ext cx="75594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3124200" y="5557259"/>
            <a:ext cx="6836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871637" y="5558861"/>
            <a:ext cx="426756" cy="318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248400" y="5864017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4871637" y="5534470"/>
            <a:ext cx="641646" cy="56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333503" y="5576486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347317" y="6172200"/>
            <a:ext cx="9510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1384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ASC-US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2286000"/>
            <a:ext cx="711517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82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4161" cy="48307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45 yr. old lady gets executive check up every year. The package includes pap smear. She has been getting every year pap smear for the last 5yrs.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              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 Your comment on this?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5144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b="1" dirty="0" smtClean="0"/>
              <a:t>How often we need to do pap smear?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305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9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1528</Words>
  <Application>Microsoft Office PowerPoint</Application>
  <PresentationFormat>On-screen Show (4:3)</PresentationFormat>
  <Paragraphs>299</Paragraphs>
  <Slides>63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Pap smear interpretation</vt:lpstr>
      <vt:lpstr>PowerPoint Presentation</vt:lpstr>
      <vt:lpstr>PowerPoint Presentation</vt:lpstr>
      <vt:lpstr>PowerPoint Presentation</vt:lpstr>
      <vt:lpstr>PowerPoint Presentation</vt:lpstr>
      <vt:lpstr>HPV &amp; VIA screening</vt:lpstr>
      <vt:lpstr>PowerPoint Presentation</vt:lpstr>
      <vt:lpstr>PowerPoint Presentation</vt:lpstr>
      <vt:lpstr>PowerPoint Presentation</vt:lpstr>
      <vt:lpstr>PowerPoint Presentation</vt:lpstr>
      <vt:lpstr>Pap smear</vt:lpstr>
      <vt:lpstr>PowerPoint Presentation</vt:lpstr>
      <vt:lpstr>Procedure</vt:lpstr>
      <vt:lpstr> Spreading the smear  and fixing the smear </vt:lpstr>
      <vt:lpstr>PowerPoint Presentation</vt:lpstr>
      <vt:lpstr> How to improve? </vt:lpstr>
      <vt:lpstr>High false negativity is due to many correctable simple  problems.</vt:lpstr>
      <vt:lpstr>Sensitivity of the pap smear can be improved.</vt:lpstr>
      <vt:lpstr>Liquid based cytology is cytology through liquid medium.  Cells collected from cervix are transferred to a liquid preservative  instead on to a slide.</vt:lpstr>
      <vt:lpstr>Liquid based cytology over comes the limitations of conventional cytology</vt:lpstr>
      <vt:lpstr>How do you take smear?</vt:lpstr>
      <vt:lpstr>PowerPoint Presentation</vt:lpstr>
      <vt:lpstr>PowerPoint Presentation</vt:lpstr>
      <vt:lpstr>PowerPoint Presentation</vt:lpstr>
      <vt:lpstr>Pap report</vt:lpstr>
      <vt:lpstr>PowerPoint Presentation</vt:lpstr>
      <vt:lpstr>PowerPoint Presentation</vt:lpstr>
      <vt:lpstr>Management of cytology reported as negative but with absent or insufficient endo cervical and transformation zone</vt:lpstr>
      <vt:lpstr>PowerPoint Presentation</vt:lpstr>
      <vt:lpstr>Adequate smear(European guidelines)</vt:lpstr>
      <vt:lpstr>Pap report</vt:lpstr>
      <vt:lpstr>PowerPoint Presentation</vt:lpstr>
      <vt:lpstr>Pap report</vt:lpstr>
      <vt:lpstr>PowerPoint Presentation</vt:lpstr>
      <vt:lpstr>PowerPoint Presentation</vt:lpstr>
      <vt:lpstr>PowerPoint Presentation</vt:lpstr>
      <vt:lpstr>Pap report</vt:lpstr>
      <vt:lpstr>PowerPoint Presentation</vt:lpstr>
      <vt:lpstr>Pap report</vt:lpstr>
      <vt:lpstr>PowerPoint Presentation</vt:lpstr>
      <vt:lpstr>Pap report</vt:lpstr>
      <vt:lpstr>PowerPoint Presentation</vt:lpstr>
      <vt:lpstr>Cervical cancer risk scoring</vt:lpstr>
      <vt:lpstr>CIN 1 (with ASC-US or LGSIL cytology, HPV16/18(+) or persistent HPV) management</vt:lpstr>
      <vt:lpstr>Pap report</vt:lpstr>
      <vt:lpstr>LSIL management</vt:lpstr>
      <vt:lpstr>Pap report</vt:lpstr>
      <vt:lpstr>HSIL management</vt:lpstr>
      <vt:lpstr>Pap report</vt:lpstr>
      <vt:lpstr>AGC management</vt:lpstr>
      <vt:lpstr>Pap report</vt:lpstr>
      <vt:lpstr>Endometrial cells in pap smear</vt:lpstr>
      <vt:lpstr>AGC management</vt:lpstr>
      <vt:lpstr>PowerPoint Presentation</vt:lpstr>
      <vt:lpstr>Management of HPV-positive cases with negative cytology</vt:lpstr>
      <vt:lpstr>HPV DNA testing has been approved as a primary screening test by FDA on    April-24-2014. but Clinical practice guidelines US have not yet incorporated it as primary screening method.                                                   APRIL 25, 2014  |  BY CASEY GUEREN </vt:lpstr>
      <vt:lpstr>ACOG Practice Bulletin Number 157, January 2016</vt:lpstr>
      <vt:lpstr>Conclusion</vt:lpstr>
      <vt:lpstr>PowerPoint Presentation</vt:lpstr>
      <vt:lpstr>PowerPoint Presentation</vt:lpstr>
      <vt:lpstr>Management of unsatisfactory cytology</vt:lpstr>
      <vt:lpstr>ACOG Practice Bulletin Number 157, January 2016</vt:lpstr>
      <vt:lpstr>ASC-US management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 smear interpretation</dc:title>
  <dc:creator>Shankar</dc:creator>
  <cp:lastModifiedBy>Shankar</cp:lastModifiedBy>
  <cp:revision>258</cp:revision>
  <dcterms:created xsi:type="dcterms:W3CDTF">2017-11-19T12:49:39Z</dcterms:created>
  <dcterms:modified xsi:type="dcterms:W3CDTF">2017-11-26T01:46:38Z</dcterms:modified>
</cp:coreProperties>
</file>