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76" r:id="rId3"/>
    <p:sldId id="296" r:id="rId4"/>
    <p:sldId id="275" r:id="rId5"/>
    <p:sldId id="291" r:id="rId6"/>
    <p:sldId id="278" r:id="rId7"/>
    <p:sldId id="283" r:id="rId8"/>
    <p:sldId id="260" r:id="rId9"/>
    <p:sldId id="262" r:id="rId10"/>
    <p:sldId id="274" r:id="rId11"/>
    <p:sldId id="297" r:id="rId12"/>
    <p:sldId id="268" r:id="rId13"/>
    <p:sldId id="266" r:id="rId14"/>
    <p:sldId id="264" r:id="rId15"/>
    <p:sldId id="280" r:id="rId16"/>
    <p:sldId id="272" r:id="rId17"/>
    <p:sldId id="277" r:id="rId18"/>
    <p:sldId id="290" r:id="rId19"/>
    <p:sldId id="292" r:id="rId20"/>
    <p:sldId id="293" r:id="rId21"/>
    <p:sldId id="288" r:id="rId22"/>
    <p:sldId id="294" r:id="rId23"/>
    <p:sldId id="289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41A4-25A9-4887-8F79-5BE11B0A38BD}" type="datetimeFigureOut">
              <a:rPr lang="en-US" smtClean="0"/>
              <a:pPr/>
              <a:t>8/28/2015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1F21-4521-4136-B899-965ABCC8AC8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men, condoms &amp; vasectomy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Kill sperms &amp; germs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 Gates- MIT’s Electronic answer to contraception-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rate exceeds birth rate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babies in a hurry-ambience &amp; atmosphere-tax rebates, discounted train bus &amp; even movie tickets-lottery prizes-baby hampers goodies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Belur-Halebid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1F21-4521-4136-B899-965ABCC8AC82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457200"/>
            <a:ext cx="3657600" cy="1470025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/>
              <a:t>ObG</a:t>
            </a:r>
            <a:r>
              <a:rPr lang="en-US" sz="5400" dirty="0" smtClean="0"/>
              <a:t> Watch</a:t>
            </a:r>
            <a:br>
              <a:rPr lang="en-US" sz="5400" dirty="0" smtClean="0"/>
            </a:br>
            <a:r>
              <a:rPr sz="4400" smtClean="0"/>
              <a:t>April 2015</a:t>
            </a:r>
            <a:endParaRPr lang="en-I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715000"/>
            <a:ext cx="6400800" cy="685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Contraception in Future</a:t>
            </a:r>
            <a:endParaRPr lang="en-IN" sz="4400" dirty="0"/>
          </a:p>
        </p:txBody>
      </p:sp>
      <p:pic>
        <p:nvPicPr>
          <p:cNvPr id="23554" name="Picture 2" descr="http://previews.123rf.com/images/xiongxunqiang/xiongxunqiang1008/xiongxunqiang100800147/7612040-green-globe-icon-isolated-on-white-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743325" cy="374332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smtClean="0">
                <a:solidFill>
                  <a:schemeClr val="tx1"/>
                </a:solidFill>
              </a:rPr>
              <a:t>Anti Fertility or the Contraceptive vaccines (CVs)</a:t>
            </a:r>
          </a:p>
        </p:txBody>
      </p:sp>
      <p:pic>
        <p:nvPicPr>
          <p:cNvPr id="76806" name="Picture 6" descr="making_vacci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286000"/>
            <a:ext cx="3279775" cy="2951162"/>
          </a:xfrm>
          <a:ln w="12700">
            <a:solidFill>
              <a:srgbClr val="FFCC00"/>
            </a:solidFill>
          </a:ln>
        </p:spPr>
      </p:pic>
      <p:sp>
        <p:nvSpPr>
          <p:cNvPr id="76805" name="Rectangle 5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352800" cy="4572000"/>
          </a:xfrm>
        </p:spPr>
        <p:txBody>
          <a:bodyPr/>
          <a:lstStyle/>
          <a:p>
            <a:r>
              <a:rPr lang="en-US" sz="2400" dirty="0" smtClean="0"/>
              <a:t>Potentially ideal contraceptive</a:t>
            </a:r>
          </a:p>
          <a:p>
            <a:pPr>
              <a:buFont typeface="Wingdings 3" pitchFamily="18" charset="2"/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Targets:</a:t>
            </a:r>
          </a:p>
          <a:p>
            <a:r>
              <a:rPr lang="en-US" sz="2400" dirty="0" smtClean="0"/>
              <a:t>Production of GRH, FSH, LH</a:t>
            </a:r>
          </a:p>
          <a:p>
            <a:r>
              <a:rPr lang="en-US" sz="2400" dirty="0" smtClean="0"/>
              <a:t>Gamete function (ZP)</a:t>
            </a:r>
          </a:p>
          <a:p>
            <a:r>
              <a:rPr lang="en-US" sz="2400" dirty="0" smtClean="0"/>
              <a:t>Sperm antigen</a:t>
            </a:r>
          </a:p>
          <a:p>
            <a:r>
              <a:rPr lang="en-US" sz="2400" dirty="0" smtClean="0"/>
              <a:t>Gamete outcome (</a:t>
            </a:r>
            <a:r>
              <a:rPr lang="en-US" sz="2400" dirty="0" err="1" smtClean="0"/>
              <a:t>hCG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takemyclass4me.com/wp-content/uploads/2013/12/student-girl-thinking-about-a-dilem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088" y="1600201"/>
            <a:ext cx="5775124" cy="34766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5867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EXTENDED REGIMENS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 t="2788" b="71281"/>
          <a:stretch>
            <a:fillRect/>
          </a:stretch>
        </p:blipFill>
        <p:spPr bwMode="auto">
          <a:xfrm>
            <a:off x="838200" y="1981200"/>
            <a:ext cx="7505700" cy="28194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/>
          <a:srcRect t="71080" b="14983"/>
          <a:stretch>
            <a:fillRect/>
          </a:stretch>
        </p:blipFill>
        <p:spPr bwMode="auto">
          <a:xfrm>
            <a:off x="838200" y="5181600"/>
            <a:ext cx="7505700" cy="15176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</p:spPr>
      </p:pic>
      <p:pic>
        <p:nvPicPr>
          <p:cNvPr id="12290" name="Picture 2" descr="Image result for contraceptive p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47876" cy="1661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Qlaira</a:t>
            </a:r>
            <a:r>
              <a:rPr lang="en-US" altLang="en-US" dirty="0" smtClean="0"/>
              <a:t> (E</a:t>
            </a:r>
            <a:r>
              <a:rPr lang="en-US" altLang="en-US" sz="2400" dirty="0" smtClean="0"/>
              <a:t>2</a:t>
            </a:r>
            <a:r>
              <a:rPr lang="en-US" altLang="en-US" dirty="0" smtClean="0"/>
              <a:t>V + DNG)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990600" y="1447800"/>
            <a:ext cx="6711950" cy="5137150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400" dirty="0" err="1" smtClean="0">
                <a:solidFill>
                  <a:srgbClr val="FFC000"/>
                </a:solidFill>
              </a:rPr>
              <a:t>Estradiol</a:t>
            </a:r>
            <a:r>
              <a:rPr lang="en-IN" sz="2400" dirty="0" smtClean="0">
                <a:solidFill>
                  <a:srgbClr val="FFC000"/>
                </a:solidFill>
              </a:rPr>
              <a:t> </a:t>
            </a:r>
            <a:r>
              <a:rPr lang="en-IN" sz="2400" dirty="0" err="1" smtClean="0">
                <a:solidFill>
                  <a:srgbClr val="FFC000"/>
                </a:solidFill>
              </a:rPr>
              <a:t>valerate</a:t>
            </a:r>
            <a:r>
              <a:rPr lang="en-IN" sz="2400" dirty="0" smtClean="0">
                <a:solidFill>
                  <a:srgbClr val="FFC000"/>
                </a:solidFill>
              </a:rPr>
              <a:t> (E2V)</a:t>
            </a:r>
          </a:p>
          <a:p>
            <a:pPr eaLnBrk="1" hangingPunct="1"/>
            <a:r>
              <a:rPr lang="en-IN" sz="2400" dirty="0" err="1" smtClean="0">
                <a:solidFill>
                  <a:srgbClr val="FFC000"/>
                </a:solidFill>
              </a:rPr>
              <a:t>Dienogest</a:t>
            </a:r>
            <a:r>
              <a:rPr lang="en-IN" sz="2400" dirty="0" smtClean="0">
                <a:solidFill>
                  <a:srgbClr val="FFC000"/>
                </a:solidFill>
              </a:rPr>
              <a:t> (DNG)</a:t>
            </a:r>
          </a:p>
          <a:p>
            <a:pPr eaLnBrk="1" hangingPunct="1"/>
            <a:r>
              <a:rPr lang="en-IN" sz="2400" dirty="0" smtClean="0"/>
              <a:t>Anti androgenic directly acting on SHBG</a:t>
            </a:r>
          </a:p>
          <a:p>
            <a:pPr eaLnBrk="1" hangingPunct="1"/>
            <a:r>
              <a:rPr lang="en-IN" sz="2400" dirty="0" smtClean="0"/>
              <a:t>No estrogenic, </a:t>
            </a:r>
            <a:r>
              <a:rPr lang="en-IN" sz="2400" dirty="0" err="1" smtClean="0"/>
              <a:t>glucocorticoid</a:t>
            </a:r>
            <a:r>
              <a:rPr lang="en-IN" sz="2400" dirty="0" smtClean="0"/>
              <a:t> or </a:t>
            </a:r>
            <a:r>
              <a:rPr lang="en-IN" sz="2400" dirty="0" err="1" smtClean="0"/>
              <a:t>mineralocorticoid</a:t>
            </a:r>
            <a:r>
              <a:rPr lang="en-IN" sz="2400" dirty="0" smtClean="0"/>
              <a:t> activity</a:t>
            </a:r>
          </a:p>
          <a:p>
            <a:pPr eaLnBrk="1" hangingPunct="1"/>
            <a:r>
              <a:rPr lang="en-IN" sz="2400" dirty="0" smtClean="0"/>
              <a:t>Unique </a:t>
            </a:r>
            <a:r>
              <a:rPr lang="en-IN" sz="2400" dirty="0" err="1" smtClean="0"/>
              <a:t>estrogen</a:t>
            </a:r>
            <a:r>
              <a:rPr lang="en-IN" sz="2400" dirty="0" smtClean="0"/>
              <a:t> (3 – 2 - 1mg) step down -</a:t>
            </a:r>
            <a:r>
              <a:rPr lang="en-IN" sz="2400" dirty="0" err="1" smtClean="0"/>
              <a:t>progestogen</a:t>
            </a:r>
            <a:r>
              <a:rPr lang="en-IN" sz="2400" dirty="0" smtClean="0"/>
              <a:t> step up (2 - 3mg) 26+2 day protocol) </a:t>
            </a:r>
            <a:r>
              <a:rPr lang="en-IN" sz="2400" dirty="0" err="1" smtClean="0"/>
              <a:t>Estrogen</a:t>
            </a:r>
            <a:r>
              <a:rPr lang="en-IN" sz="2400" dirty="0" smtClean="0"/>
              <a:t> dominance for endometrial proliferation followed by </a:t>
            </a:r>
            <a:r>
              <a:rPr lang="en-IN" sz="2400" dirty="0" err="1" smtClean="0"/>
              <a:t>progestogen</a:t>
            </a:r>
            <a:r>
              <a:rPr lang="en-IN" sz="2400" dirty="0" smtClean="0"/>
              <a:t> dominance for </a:t>
            </a:r>
            <a:r>
              <a:rPr lang="en-IN" sz="2400" dirty="0" err="1" smtClean="0"/>
              <a:t>stromal</a:t>
            </a:r>
            <a:r>
              <a:rPr lang="en-IN" sz="2400" dirty="0" smtClean="0"/>
              <a:t> stability </a:t>
            </a:r>
            <a:r>
              <a:rPr lang="en-IN" sz="2400" dirty="0" smtClean="0">
                <a:solidFill>
                  <a:srgbClr val="FFC000"/>
                </a:solidFill>
              </a:rPr>
              <a:t>(optimal cycle control)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SILCS Diaphragm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07" name="Rectangle 7"/>
          <p:cNvSpPr>
            <a:spLocks noGrp="1"/>
          </p:cNvSpPr>
          <p:nvPr>
            <p:ph sz="half" idx="1"/>
          </p:nvPr>
        </p:nvSpPr>
        <p:spPr>
          <a:xfrm>
            <a:off x="4640262" y="1066800"/>
            <a:ext cx="4503738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Silicone barrier contraceptive device </a:t>
            </a:r>
          </a:p>
          <a:p>
            <a:r>
              <a:rPr lang="en-US" sz="2400" dirty="0" smtClean="0"/>
              <a:t>Dome filled with Buffer Gel that acts both as a </a:t>
            </a:r>
            <a:r>
              <a:rPr lang="en-US" sz="2400" dirty="0" err="1" smtClean="0">
                <a:solidFill>
                  <a:srgbClr val="FFC000"/>
                </a:solidFill>
              </a:rPr>
              <a:t>spermicide</a:t>
            </a:r>
            <a:r>
              <a:rPr lang="en-US" sz="2400" dirty="0" smtClean="0">
                <a:solidFill>
                  <a:srgbClr val="FFC000"/>
                </a:solidFill>
              </a:rPr>
              <a:t> and </a:t>
            </a:r>
            <a:r>
              <a:rPr lang="en-US" sz="2400" dirty="0" err="1" smtClean="0">
                <a:solidFill>
                  <a:srgbClr val="FFC000"/>
                </a:solidFill>
              </a:rPr>
              <a:t>microbicide</a:t>
            </a:r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One size fits all</a:t>
            </a:r>
          </a:p>
          <a:p>
            <a:r>
              <a:rPr lang="en-US" sz="2400" dirty="0" smtClean="0"/>
              <a:t>Improved acceptability &amp; satisfaction</a:t>
            </a:r>
          </a:p>
        </p:txBody>
      </p:sp>
      <p:pic>
        <p:nvPicPr>
          <p:cNvPr id="51205" name="Picture 5" descr="SILCS diaphra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581400" cy="2686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3352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SILCS</a:t>
            </a:r>
            <a:endParaRPr lang="en-IN" sz="2400" dirty="0"/>
          </a:p>
        </p:txBody>
      </p:sp>
      <p:pic>
        <p:nvPicPr>
          <p:cNvPr id="7" name="Picture 6" descr="http://www.cervicalbarriers.org/downloads/Images/lea%27s_shi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29076"/>
            <a:ext cx="3619500" cy="28289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62200" y="624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FEMCAP</a:t>
            </a:r>
            <a:endParaRPr lang="en-IN" sz="2400" dirty="0"/>
          </a:p>
        </p:txBody>
      </p:sp>
      <p:pic>
        <p:nvPicPr>
          <p:cNvPr id="9" name="Picture 2" descr="header startseite en"/>
          <p:cNvPicPr>
            <a:picLocks noChangeAspect="1" noChangeArrowheads="1"/>
          </p:cNvPicPr>
          <p:nvPr/>
        </p:nvPicPr>
        <p:blipFill>
          <a:blip r:embed="rId5"/>
          <a:srcRect l="11429" t="39298" r="47253" b="18597"/>
          <a:stretch>
            <a:fillRect/>
          </a:stretch>
        </p:blipFill>
        <p:spPr bwMode="auto">
          <a:xfrm>
            <a:off x="5181600" y="4572000"/>
            <a:ext cx="3581400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438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CAYA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womenshealthmag.com/files/wh6_uploads/images/MD001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3791796" cy="302895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0" y="2209800"/>
            <a:ext cx="4038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The new Hormonal IUD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Smaller</a:t>
            </a:r>
            <a:r>
              <a:rPr lang="en-US" dirty="0" smtClean="0"/>
              <a:t>, delivers lower dose of Progesterone &amp; lasts for 3 years</a:t>
            </a:r>
          </a:p>
          <a:p>
            <a:r>
              <a:rPr lang="en-US" dirty="0" smtClean="0"/>
              <a:t>Designed for teenagers &amp; </a:t>
            </a:r>
            <a:r>
              <a:rPr lang="en-US" dirty="0" err="1" smtClean="0"/>
              <a:t>Nullipara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err="1" smtClean="0"/>
              <a:t>Essure</a:t>
            </a:r>
            <a:endParaRPr lang="en-IN" dirty="0" smtClean="0"/>
          </a:p>
        </p:txBody>
      </p:sp>
      <p:sp>
        <p:nvSpPr>
          <p:cNvPr id="18442" name="Rectangle 10"/>
          <p:cNvSpPr>
            <a:spLocks noGrp="1"/>
          </p:cNvSpPr>
          <p:nvPr>
            <p:ph sz="half" idx="1"/>
          </p:nvPr>
        </p:nvSpPr>
        <p:spPr>
          <a:xfrm>
            <a:off x="5486400" y="3124200"/>
            <a:ext cx="3279775" cy="3505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Hysteroscopy directed tubal occlusion</a:t>
            </a:r>
          </a:p>
          <a:p>
            <a:r>
              <a:rPr lang="en-US" sz="2800" dirty="0" smtClean="0"/>
              <a:t>HSG after 3 months to confirm tubal block</a:t>
            </a:r>
          </a:p>
          <a:p>
            <a:r>
              <a:rPr lang="en-US" sz="2800" dirty="0" smtClean="0"/>
              <a:t>Effective &gt;99%</a:t>
            </a:r>
            <a:endParaRPr lang="en-US" sz="2800" b="1" dirty="0" smtClean="0"/>
          </a:p>
        </p:txBody>
      </p:sp>
      <p:pic>
        <p:nvPicPr>
          <p:cNvPr id="18436" name="Picture 5" descr="A diagram of tubal implants."/>
          <p:cNvPicPr>
            <a:picLocks noChangeAspect="1" noChangeArrowheads="1"/>
          </p:cNvPicPr>
          <p:nvPr/>
        </p:nvPicPr>
        <p:blipFill>
          <a:blip r:embed="rId2"/>
          <a:srcRect l="4697" t="3456" r="1370" b="3240"/>
          <a:stretch>
            <a:fillRect/>
          </a:stretch>
        </p:blipFill>
        <p:spPr bwMode="auto">
          <a:xfrm>
            <a:off x="609600" y="3962400"/>
            <a:ext cx="3048000" cy="20574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8439" name="Picture 7" descr="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1905000" cy="199072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2" descr="http://www.obgmanagement.com/fileadmin/obg_archive/images/2208/2208OBG_Editorial-fig2.jpg"/>
          <p:cNvPicPr>
            <a:picLocks noChangeAspect="1" noChangeArrowheads="1"/>
          </p:cNvPicPr>
          <p:nvPr/>
        </p:nvPicPr>
        <p:blipFill>
          <a:blip r:embed="rId4"/>
          <a:srcRect r="51306" b="10867"/>
          <a:stretch>
            <a:fillRect/>
          </a:stretch>
        </p:blipFill>
        <p:spPr bwMode="auto">
          <a:xfrm>
            <a:off x="6126670" y="609752"/>
            <a:ext cx="2331530" cy="20570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bgmanagement.com/fileadmin/obg_archive/images/2208/2208OBG_Editorial-fig2.jpg"/>
          <p:cNvPicPr>
            <a:picLocks noChangeAspect="1" noChangeArrowheads="1"/>
          </p:cNvPicPr>
          <p:nvPr/>
        </p:nvPicPr>
        <p:blipFill>
          <a:blip r:embed="rId2"/>
          <a:srcRect l="51829" b="11111"/>
          <a:stretch>
            <a:fillRect/>
          </a:stretch>
        </p:blipFill>
        <p:spPr bwMode="auto">
          <a:xfrm>
            <a:off x="381000" y="1371600"/>
            <a:ext cx="3512630" cy="3124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ADIANA System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17526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Hysteroscopic</a:t>
            </a:r>
            <a:r>
              <a:rPr lang="en-US" dirty="0" smtClean="0"/>
              <a:t> Application of radio frequency energy followed by</a:t>
            </a:r>
          </a:p>
          <a:p>
            <a:pPr>
              <a:buNone/>
            </a:pPr>
            <a:r>
              <a:rPr lang="en-US" dirty="0" smtClean="0"/>
              <a:t>Insertion of Silicone polymer matrix</a:t>
            </a:r>
            <a:endParaRPr lang="en-IN" dirty="0"/>
          </a:p>
        </p:txBody>
      </p:sp>
      <p:pic>
        <p:nvPicPr>
          <p:cNvPr id="20482" name="Picture 2" descr="An external file that holds a picture, illustration, etc.&#10;Object name is RIOG002002_0084_fig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876800"/>
            <a:ext cx="4286250" cy="17716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Drug-delivering Microchip</a:t>
            </a:r>
            <a:endParaRPr lang="en-IN" dirty="0"/>
          </a:p>
        </p:txBody>
      </p:sp>
      <p:pic>
        <p:nvPicPr>
          <p:cNvPr id="39938" name="Picture 2" descr="Drug-dispensing-contraceptive-chip-640x353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08" y="1828800"/>
            <a:ext cx="7513192" cy="42232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-JdHzSHAhQgk/VKnxh_-TslI/AAAAAAAAE8M/h1246sKqOb8/s1600/birth-control-microc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1981200" y="533400"/>
            <a:ext cx="4964723" cy="59131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image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705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438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fert_1_1_cy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057400"/>
            <a:ext cx="3657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ANd9GcQliNEu29qeDsUpDuVVt7DETVCp-ft2skQZZEdAUjScB3GqMg6tw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3267075" cy="2343150"/>
          </a:xfrm>
          <a:prstGeom prst="rect">
            <a:avLst/>
          </a:prstGeom>
          <a:noFill/>
        </p:spPr>
      </p:pic>
      <p:pic>
        <p:nvPicPr>
          <p:cNvPr id="20491" name="Picture 11" descr="ANd9GcTioOoQVHYpMjRnz0Iiv_fKPf8HrxlTQQ-XmmgvIHIRPnSCpCj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191000"/>
            <a:ext cx="10668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93" name="Picture 13" descr="phot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5518150"/>
            <a:ext cx="1828800" cy="1339850"/>
          </a:xfrm>
          <a:prstGeom prst="rect">
            <a:avLst/>
          </a:prstGeom>
          <a:noFill/>
        </p:spPr>
      </p:pic>
      <p:pic>
        <p:nvPicPr>
          <p:cNvPr id="20495" name="Picture 15" descr="health-birth-control-diaphrag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381000"/>
            <a:ext cx="1981200" cy="1666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9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4191000"/>
            <a:ext cx="228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8" name="Picture 18" descr="family_planni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2514600"/>
            <a:ext cx="2260600" cy="2438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99" name="Picture 13" descr="030511_ab_emergency"/>
          <p:cNvPicPr>
            <a:picLocks noChangeAspect="1" noChangeArrowheads="1"/>
          </p:cNvPicPr>
          <p:nvPr/>
        </p:nvPicPr>
        <p:blipFill>
          <a:blip r:embed="rId12"/>
          <a:srcRect b="14999"/>
          <a:stretch>
            <a:fillRect/>
          </a:stretch>
        </p:blipFill>
        <p:spPr bwMode="auto">
          <a:xfrm>
            <a:off x="5105400" y="5181600"/>
            <a:ext cx="3810000" cy="129540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0500" name="Picture 20" descr="making_vaccine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540375"/>
            <a:ext cx="1466850" cy="1317625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20501" name="Picture 21" descr="Essu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8550" y="4419600"/>
            <a:ext cx="1304925" cy="1362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02" name="Picture 5" descr="ANd9GcTEMzbGlyOL1JyMPJf2luD2w7-6pBe7PP4u0w8kDSCHx1n7KCvypQ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29000" y="5756275"/>
            <a:ext cx="1466850" cy="11017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483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What happens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when Contraception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becomes super successful?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s1.mm.bing.net/th?id=HN.608026039430154188&amp;pid=15.1&amp;P=0"/>
          <p:cNvPicPr>
            <a:picLocks noChangeAspect="1" noChangeArrowheads="1"/>
          </p:cNvPicPr>
          <p:nvPr/>
        </p:nvPicPr>
        <p:blipFill>
          <a:blip r:embed="rId3"/>
          <a:srcRect l="50667" t="12060" r="1333" b="19598"/>
          <a:stretch>
            <a:fillRect/>
          </a:stretch>
        </p:blipFill>
        <p:spPr bwMode="auto">
          <a:xfrm>
            <a:off x="533400" y="1828800"/>
            <a:ext cx="1371600" cy="1295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0" name="Picture 6" descr="http://ts3.mm.bing.net/th?id=HN.608017342118495954&amp;pid=15.1&amp;P=0"/>
          <p:cNvPicPr>
            <a:picLocks noChangeAspect="1" noChangeArrowheads="1"/>
          </p:cNvPicPr>
          <p:nvPr/>
        </p:nvPicPr>
        <p:blipFill>
          <a:blip r:embed="rId4"/>
          <a:srcRect t="8889" b="6667"/>
          <a:stretch>
            <a:fillRect/>
          </a:stretch>
        </p:blipFill>
        <p:spPr bwMode="auto">
          <a:xfrm>
            <a:off x="6705600" y="381000"/>
            <a:ext cx="1714500" cy="1447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2" name="Picture 8" descr="http://ts2.mm.bing.net/th?id=HN.608025360819556097&amp;pid=15.1&amp;P=0"/>
          <p:cNvPicPr>
            <a:picLocks noChangeAspect="1" noChangeArrowheads="1"/>
          </p:cNvPicPr>
          <p:nvPr/>
        </p:nvPicPr>
        <p:blipFill>
          <a:blip r:embed="rId5"/>
          <a:srcRect l="22667" r="21333"/>
          <a:stretch>
            <a:fillRect/>
          </a:stretch>
        </p:blipFill>
        <p:spPr bwMode="auto">
          <a:xfrm>
            <a:off x="6858000" y="3048000"/>
            <a:ext cx="1600200" cy="28575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4" name="Picture 10" descr="http://ts1.mm.bing.net/th?id=HN.608055090584289644&amp;pid=15.1&amp;P=0"/>
          <p:cNvPicPr>
            <a:picLocks noChangeAspect="1" noChangeArrowheads="1"/>
          </p:cNvPicPr>
          <p:nvPr/>
        </p:nvPicPr>
        <p:blipFill>
          <a:blip r:embed="rId6"/>
          <a:srcRect t="8276" b="13103"/>
          <a:stretch>
            <a:fillRect/>
          </a:stretch>
        </p:blipFill>
        <p:spPr bwMode="auto">
          <a:xfrm>
            <a:off x="228600" y="4191000"/>
            <a:ext cx="2209800" cy="1828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36" name="Picture 12" descr="http://ts1.mm.bing.net/th?id=HN.608053007527904712&amp;pid=15.1&amp;P=0"/>
          <p:cNvPicPr>
            <a:picLocks noChangeAspect="1" noChangeArrowheads="1"/>
          </p:cNvPicPr>
          <p:nvPr/>
        </p:nvPicPr>
        <p:blipFill>
          <a:blip r:embed="rId7"/>
          <a:srcRect l="8000" r="4000"/>
          <a:stretch>
            <a:fillRect/>
          </a:stretch>
        </p:blipFill>
        <p:spPr bwMode="auto">
          <a:xfrm>
            <a:off x="3048000" y="609600"/>
            <a:ext cx="2514600" cy="177165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86200" y="1524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JAPAN</a:t>
            </a:r>
            <a:endParaRPr lang="en-IN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95400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SOUTH KOREA</a:t>
            </a:r>
            <a:endParaRPr lang="en-IN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1336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SINGAPORE</a:t>
            </a:r>
            <a:endParaRPr lang="en-IN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60960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RUSSIA</a:t>
            </a:r>
            <a:endParaRPr lang="en-IN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2484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tang" pitchFamily="18" charset="-127"/>
                <a:ea typeface="Batang" pitchFamily="18" charset="-127"/>
              </a:rPr>
              <a:t>FRANCE</a:t>
            </a:r>
            <a:endParaRPr lang="en-IN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581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Incentives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 to make 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Babies</a:t>
            </a:r>
            <a:endParaRPr lang="en-IN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What happens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when Dr </a:t>
            </a:r>
            <a:r>
              <a:rPr lang="en-US" dirty="0" err="1" smtClean="0">
                <a:solidFill>
                  <a:srgbClr val="FFC000"/>
                </a:solidFill>
              </a:rPr>
              <a:t>Jayanthy’s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initiative becomes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successful?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sog.in/images/bsog-logo.jpg"/>
          <p:cNvPicPr>
            <a:picLocks noChangeAspect="1" noChangeArrowheads="1"/>
          </p:cNvPicPr>
          <p:nvPr/>
        </p:nvPicPr>
        <p:blipFill>
          <a:blip r:embed="rId4"/>
          <a:srcRect r="21375"/>
          <a:stretch>
            <a:fillRect/>
          </a:stretch>
        </p:blipFill>
        <p:spPr bwMode="auto">
          <a:xfrm>
            <a:off x="1981200" y="2286000"/>
            <a:ext cx="5334000" cy="21526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1143000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Free BSOG Membership</a:t>
            </a:r>
            <a:endParaRPr lang="en-IN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914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Kamasutra</a:t>
            </a:r>
            <a:r>
              <a:rPr lang="en-US" sz="2400" dirty="0" smtClean="0"/>
              <a:t> in Delegate kits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Life time Achievement Award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943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Sponsored Study Tours</a:t>
            </a:r>
            <a:endParaRPr lang="en-IN" sz="2400" dirty="0"/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H0ZwO6LnVrQ/T4afYuXn0qI/AAAAAAAAAZg/qkinyxvuNvw/s1600/best_wis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857875" cy="33337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swimwearshack.com.au/media/catalog/product/cache/6/image/9df78eab33525d08d6e5fb8d27136e95/w/f/wf-ft32b00382-life-of-man2.jpg"/>
          <p:cNvPicPr>
            <a:picLocks noChangeAspect="1" noChangeArrowheads="1"/>
          </p:cNvPicPr>
          <p:nvPr/>
        </p:nvPicPr>
        <p:blipFill>
          <a:blip r:embed="rId2"/>
          <a:srcRect l="14249" r="16539"/>
          <a:stretch>
            <a:fillRect/>
          </a:stretch>
        </p:blipFill>
        <p:spPr bwMode="auto">
          <a:xfrm>
            <a:off x="2286000" y="609321"/>
            <a:ext cx="3962400" cy="572508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56437" cy="766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Condoms of the Future</a:t>
            </a: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xfrm>
            <a:off x="1219200" y="1676400"/>
            <a:ext cx="671195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endParaRPr lang="en-US" b="1" dirty="0" smtClean="0"/>
          </a:p>
          <a:p>
            <a:pPr>
              <a:buFont typeface="Wingdings 3" pitchFamily="18" charset="2"/>
              <a:buNone/>
            </a:pPr>
            <a:r>
              <a:rPr lang="en-US" sz="3500" dirty="0" smtClean="0"/>
              <a:t>“The goal is to make a condom that has the same texture as human skin – One will not even know it’s there” </a:t>
            </a:r>
          </a:p>
          <a:p>
            <a:pPr>
              <a:lnSpc>
                <a:spcPct val="90000"/>
              </a:lnSpc>
            </a:pPr>
            <a:endParaRPr lang="en-US" sz="3600" b="1" dirty="0" smtClean="0"/>
          </a:p>
          <a:p>
            <a:pPr>
              <a:lnSpc>
                <a:spcPct val="90000"/>
              </a:lnSpc>
              <a:buNone/>
            </a:pPr>
            <a:endParaRPr lang="en-US" sz="3600" b="1" dirty="0" smtClean="0"/>
          </a:p>
          <a:p>
            <a:pPr>
              <a:lnSpc>
                <a:spcPct val="90000"/>
              </a:lnSpc>
              <a:buNone/>
            </a:pPr>
            <a:endParaRPr lang="en-US" sz="3600" b="1" dirty="0" smtClean="0">
              <a:solidFill>
                <a:srgbClr val="FFC000"/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Belinda &amp; Bill Gates Foundation has issued  $100,000 as grants to develop better designed condoms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“Ultra sensitive reconstituted </a:t>
            </a:r>
            <a:r>
              <a:rPr lang="en-US" dirty="0" smtClean="0">
                <a:solidFill>
                  <a:srgbClr val="FFC000"/>
                </a:solidFill>
              </a:rPr>
              <a:t>bovine collagen</a:t>
            </a:r>
            <a:r>
              <a:rPr lang="en-US" dirty="0" smtClean="0"/>
              <a:t>” condom </a:t>
            </a:r>
          </a:p>
          <a:p>
            <a:r>
              <a:rPr lang="en-US" dirty="0" smtClean="0"/>
              <a:t>“Polyurethane elastic polymers” 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en-US" dirty="0" err="1" smtClean="0">
                <a:solidFill>
                  <a:srgbClr val="FFC000"/>
                </a:solidFill>
              </a:rPr>
              <a:t>elastomers</a:t>
            </a:r>
            <a:r>
              <a:rPr lang="en-US" dirty="0" smtClean="0">
                <a:solidFill>
                  <a:srgbClr val="FFC000"/>
                </a:solidFill>
              </a:rPr>
              <a:t>) </a:t>
            </a:r>
            <a:r>
              <a:rPr lang="en-US" dirty="0" smtClean="0"/>
              <a:t>that react to a change in temperature - Fits better</a:t>
            </a:r>
          </a:p>
          <a:p>
            <a:r>
              <a:rPr lang="en-US" dirty="0" smtClean="0"/>
              <a:t>“Super-hydrophilic </a:t>
            </a:r>
            <a:r>
              <a:rPr lang="en-US" dirty="0" err="1" smtClean="0">
                <a:solidFill>
                  <a:srgbClr val="FFC000"/>
                </a:solidFill>
              </a:rPr>
              <a:t>nanoparticle</a:t>
            </a:r>
            <a:r>
              <a:rPr lang="en-US" dirty="0" smtClean="0">
                <a:solidFill>
                  <a:srgbClr val="FFC000"/>
                </a:solidFill>
              </a:rPr>
              <a:t> coating</a:t>
            </a:r>
            <a:r>
              <a:rPr lang="en-US" dirty="0" smtClean="0"/>
              <a:t>“- Reduces friction.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“</a:t>
            </a:r>
            <a:r>
              <a:rPr lang="en-US" dirty="0" err="1" smtClean="0">
                <a:solidFill>
                  <a:srgbClr val="FFC000"/>
                </a:solidFill>
              </a:rPr>
              <a:t>Graphene</a:t>
            </a:r>
            <a:r>
              <a:rPr lang="en-US" dirty="0" smtClean="0">
                <a:solidFill>
                  <a:srgbClr val="FFC000"/>
                </a:solidFill>
              </a:rPr>
              <a:t>” </a:t>
            </a:r>
            <a:r>
              <a:rPr lang="en-US" dirty="0" smtClean="0"/>
              <a:t>hundred times stronger than steel &amp; only one atom thick - Enhances natural sensation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C000"/>
                </a:solidFill>
              </a:rPr>
              <a:t>“</a:t>
            </a:r>
            <a:r>
              <a:rPr lang="en-US" dirty="0" err="1" smtClean="0">
                <a:solidFill>
                  <a:srgbClr val="FFC000"/>
                </a:solidFill>
              </a:rPr>
              <a:t>Superelastomer</a:t>
            </a:r>
            <a:r>
              <a:rPr lang="en-US" dirty="0" smtClean="0">
                <a:solidFill>
                  <a:srgbClr val="FFC000"/>
                </a:solidFill>
              </a:rPr>
              <a:t> technology"</a:t>
            </a:r>
            <a:r>
              <a:rPr lang="en-US" dirty="0" smtClean="0"/>
              <a:t> super-thin and super-soft, can be repeatedly stretched</a:t>
            </a:r>
            <a:endParaRPr lang="en-US" sz="36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ray on condom 6 Discover the Future: CSI: New York and Spray on Cond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60" y="1691642"/>
            <a:ext cx="8247940" cy="48150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981200" y="76200"/>
            <a:ext cx="6019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/>
              <a:t>Spray on condoms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00" y="3810000"/>
            <a:ext cx="2514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Sprays uniform layer of Latex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cartridge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Cartridge</a:t>
            </a:r>
            <a:endParaRPr lang="en-I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1905000"/>
            <a:ext cx="196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Liquid Latex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267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Sprayers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Jan Vinzenz Krause of the Institute for Condom Consultancy conducting measurements for his spray-on condom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4648200"/>
            <a:ext cx="2476500" cy="17984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514600" y="91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 smtClean="0">
                <a:solidFill>
                  <a:srgbClr val="FFC000"/>
                </a:solidFill>
              </a:rPr>
              <a:t>Jan </a:t>
            </a:r>
            <a:r>
              <a:rPr lang="en-IN" dirty="0" err="1" smtClean="0">
                <a:solidFill>
                  <a:srgbClr val="FFC000"/>
                </a:solidFill>
              </a:rPr>
              <a:t>Vinzenz</a:t>
            </a:r>
            <a:r>
              <a:rPr lang="en-IN" dirty="0" smtClean="0">
                <a:solidFill>
                  <a:srgbClr val="FFC000"/>
                </a:solidFill>
              </a:rPr>
              <a:t> Krause of the Institute for Condom Consultancy 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4676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Decrease sperm production</a:t>
            </a:r>
          </a:p>
          <a:p>
            <a:r>
              <a:rPr lang="en-US" dirty="0" smtClean="0"/>
              <a:t>Decrease sperm motility</a:t>
            </a:r>
          </a:p>
          <a:p>
            <a:r>
              <a:rPr lang="en-US" dirty="0" smtClean="0"/>
              <a:t>Delay maturation</a:t>
            </a:r>
          </a:p>
          <a:p>
            <a:r>
              <a:rPr lang="en-US" dirty="0" smtClean="0"/>
              <a:t>Acidify semen</a:t>
            </a:r>
          </a:p>
          <a:p>
            <a:r>
              <a:rPr lang="en-US" dirty="0" smtClean="0"/>
              <a:t>Make sperm non functional</a:t>
            </a:r>
          </a:p>
          <a:p>
            <a:r>
              <a:rPr lang="en-US" dirty="0" smtClean="0"/>
              <a:t>Block retinoic acid (Block sperm production)</a:t>
            </a:r>
          </a:p>
          <a:p>
            <a:r>
              <a:rPr lang="en-US" dirty="0" err="1" smtClean="0"/>
              <a:t>Diasble</a:t>
            </a:r>
            <a:r>
              <a:rPr lang="en-US" dirty="0" smtClean="0"/>
              <a:t> Ca ion channels in tails (Impede movement)</a:t>
            </a:r>
          </a:p>
          <a:p>
            <a:r>
              <a:rPr lang="en-US" dirty="0" smtClean="0"/>
              <a:t>Increase vaginal hostility</a:t>
            </a:r>
          </a:p>
          <a:p>
            <a:r>
              <a:rPr lang="en-US" dirty="0" smtClean="0"/>
              <a:t>Synthetic testosterone</a:t>
            </a:r>
          </a:p>
          <a:p>
            <a:r>
              <a:rPr lang="en-US" dirty="0" smtClean="0"/>
              <a:t>Androgen receptor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R.I.S.U.G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FFC000"/>
                </a:solidFill>
              </a:rPr>
              <a:t>Reversible Inhibition of Sperm Under Guidance </a:t>
            </a:r>
            <a:r>
              <a:rPr lang="en-US" b="1" dirty="0" smtClean="0">
                <a:solidFill>
                  <a:srgbClr val="FFCC00"/>
                </a:solidFill>
              </a:rPr>
              <a:t/>
            </a:r>
            <a:br>
              <a:rPr lang="en-US" b="1" dirty="0" smtClean="0">
                <a:solidFill>
                  <a:srgbClr val="FFCC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7587" name="Rectangle 3"/>
          <p:cNvSpPr>
            <a:spLocks noGrp="1"/>
          </p:cNvSpPr>
          <p:nvPr>
            <p:ph idx="1"/>
          </p:nvPr>
        </p:nvSpPr>
        <p:spPr>
          <a:xfrm>
            <a:off x="381000" y="1905000"/>
            <a:ext cx="6711950" cy="3810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Developed at IIT </a:t>
            </a:r>
            <a:r>
              <a:rPr lang="en-US" sz="2400" dirty="0" err="1" smtClean="0"/>
              <a:t>Kharagpur</a:t>
            </a:r>
            <a:r>
              <a:rPr lang="en-US" sz="2400" dirty="0" smtClean="0"/>
              <a:t> by Dr. </a:t>
            </a:r>
            <a:r>
              <a:rPr lang="en-US" sz="2400" dirty="0" err="1" smtClean="0"/>
              <a:t>Guha</a:t>
            </a:r>
            <a:endParaRPr lang="en-US" sz="2400" dirty="0" smtClean="0"/>
          </a:p>
          <a:p>
            <a:r>
              <a:rPr lang="en-US" sz="2400" dirty="0" smtClean="0"/>
              <a:t>Currently undergoing Phase III clinical trials </a:t>
            </a:r>
          </a:p>
          <a:p>
            <a:r>
              <a:rPr lang="en-US" sz="2400" dirty="0" smtClean="0"/>
              <a:t> RISUG works by injection into vas</a:t>
            </a:r>
          </a:p>
          <a:p>
            <a:r>
              <a:rPr lang="en-US" sz="2400" dirty="0" smtClean="0"/>
              <a:t>The gel coats the walls of the vas </a:t>
            </a:r>
          </a:p>
          <a:p>
            <a:r>
              <a:rPr lang="en-US" sz="2400" dirty="0" smtClean="0"/>
              <a:t>The differential charge from the gel ruptures the sperm’s cell membrane </a:t>
            </a:r>
          </a:p>
          <a:p>
            <a:pPr>
              <a:buFont typeface="Wingdings 3" pitchFamily="18" charset="2"/>
              <a:buNone/>
            </a:pPr>
            <a:r>
              <a:rPr lang="en-US" sz="2400" dirty="0" smtClean="0"/>
              <a:t>    as it passes through the vas, stopping</a:t>
            </a:r>
          </a:p>
          <a:p>
            <a:pPr>
              <a:buFont typeface="Wingdings 3" pitchFamily="18" charset="2"/>
              <a:buNone/>
            </a:pPr>
            <a:r>
              <a:rPr lang="en-US" sz="2400" dirty="0" smtClean="0"/>
              <a:t>    the sperm</a:t>
            </a:r>
          </a:p>
        </p:txBody>
      </p:sp>
      <p:pic>
        <p:nvPicPr>
          <p:cNvPr id="67592" name="Picture 8" descr="blue_syri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029200"/>
            <a:ext cx="2133600" cy="17049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Intra Vas Device (IVD)</a:t>
            </a:r>
          </a:p>
        </p:txBody>
      </p:sp>
      <p:sp>
        <p:nvSpPr>
          <p:cNvPr id="93190" name="Rectangle 6"/>
          <p:cNvSpPr>
            <a:spLocks noGrp="1"/>
          </p:cNvSpPr>
          <p:nvPr>
            <p:ph sz="half" idx="1"/>
          </p:nvPr>
        </p:nvSpPr>
        <p:spPr>
          <a:xfrm>
            <a:off x="5864225" y="2667000"/>
            <a:ext cx="3279775" cy="2824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Silicone plugs (US)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Urethane tubes (China)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90% </a:t>
            </a:r>
            <a:r>
              <a:rPr lang="en-US" sz="2400" dirty="0" err="1" smtClean="0"/>
              <a:t>Azoospermia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Reversal rate similar to Vasectomy</a:t>
            </a:r>
          </a:p>
        </p:txBody>
      </p:sp>
      <p:pic>
        <p:nvPicPr>
          <p:cNvPr id="93194" name="Picture 10" descr="Male contracep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00175"/>
            <a:ext cx="5334000" cy="33242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3195" name="Picture 11" descr="Male Contraception: Intra Vas Device Contraception"/>
          <p:cNvPicPr>
            <a:picLocks noChangeAspect="1" noChangeArrowheads="1"/>
          </p:cNvPicPr>
          <p:nvPr/>
        </p:nvPicPr>
        <p:blipFill>
          <a:blip r:embed="rId3"/>
          <a:srcRect t="54135" r="12000"/>
          <a:stretch>
            <a:fillRect/>
          </a:stretch>
        </p:blipFill>
        <p:spPr bwMode="auto">
          <a:xfrm>
            <a:off x="1600200" y="4953000"/>
            <a:ext cx="2514600" cy="17430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5.9|11.2|17.5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1314</TotalTime>
  <Words>524</Words>
  <Application>Microsoft Office PowerPoint</Application>
  <PresentationFormat>On-screen Show (4:3)</PresentationFormat>
  <Paragraphs>108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ObG Watch April 2015</vt:lpstr>
      <vt:lpstr>Slide 2</vt:lpstr>
      <vt:lpstr>Slide 3</vt:lpstr>
      <vt:lpstr>Condoms of the Future</vt:lpstr>
      <vt:lpstr>Slide 5</vt:lpstr>
      <vt:lpstr>Slide 6</vt:lpstr>
      <vt:lpstr>Strategies for Male</vt:lpstr>
      <vt:lpstr>  R.I.S.U.G Reversible Inhibition of Sperm Under Guidance   </vt:lpstr>
      <vt:lpstr>Intra Vas Device (IVD)</vt:lpstr>
      <vt:lpstr>Anti Fertility or the Contraceptive vaccines (CVs)</vt:lpstr>
      <vt:lpstr>Slide 11</vt:lpstr>
      <vt:lpstr>EXTENDED REGIMENS</vt:lpstr>
      <vt:lpstr>Qlaira (E2V + DNG)</vt:lpstr>
      <vt:lpstr>SILCS Diaphragm </vt:lpstr>
      <vt:lpstr>SKYLA</vt:lpstr>
      <vt:lpstr>Essure</vt:lpstr>
      <vt:lpstr>ADIANA System</vt:lpstr>
      <vt:lpstr>Drug-delivering Microchip</vt:lpstr>
      <vt:lpstr>Slide 19</vt:lpstr>
      <vt:lpstr>What happens  when Contraception becomes super successful? </vt:lpstr>
      <vt:lpstr>Slide 21</vt:lpstr>
      <vt:lpstr>What happens when Dr Jayanthy’s initiative becomes  successful?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118</cp:revision>
  <dcterms:created xsi:type="dcterms:W3CDTF">2006-08-16T00:00:00Z</dcterms:created>
  <dcterms:modified xsi:type="dcterms:W3CDTF">2015-08-28T14:00:59Z</dcterms:modified>
</cp:coreProperties>
</file>