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3"/>
  </p:notesMasterIdLst>
  <p:sldIdLst>
    <p:sldId id="278" r:id="rId2"/>
    <p:sldId id="256" r:id="rId3"/>
    <p:sldId id="268" r:id="rId4"/>
    <p:sldId id="270" r:id="rId5"/>
    <p:sldId id="269" r:id="rId6"/>
    <p:sldId id="273" r:id="rId7"/>
    <p:sldId id="271" r:id="rId8"/>
    <p:sldId id="272" r:id="rId9"/>
    <p:sldId id="282" r:id="rId10"/>
    <p:sldId id="283" r:id="rId11"/>
    <p:sldId id="284" r:id="rId12"/>
    <p:sldId id="285" r:id="rId13"/>
    <p:sldId id="274" r:id="rId14"/>
    <p:sldId id="281" r:id="rId15"/>
    <p:sldId id="276" r:id="rId16"/>
    <p:sldId id="277" r:id="rId17"/>
    <p:sldId id="287" r:id="rId18"/>
    <p:sldId id="260" r:id="rId19"/>
    <p:sldId id="261" r:id="rId20"/>
    <p:sldId id="264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C196D-1E71-46A0-8CC2-6781D6134B83}" type="datetimeFigureOut">
              <a:rPr lang="en-US" smtClean="0"/>
              <a:pPr/>
              <a:t>9/5/2015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EB213-7153-4D37-AE2D-8CB379EBA07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Elisabeth Bing, who helped lead a natural childbirth movement that revolutionized how babies were born in the United States, died on Friday at her home </a:t>
            </a:r>
            <a:r>
              <a:rPr lang="en-IN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Manhattan.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B213-7153-4D37-AE2D-8CB379EBA078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of better consent-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B213-7153-4D37-AE2D-8CB379EBA078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May/July/August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B213-7153-4D37-AE2D-8CB379EBA078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nior Program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09600"/>
            <a:ext cx="6553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90800" y="0"/>
            <a:ext cx="3512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Watch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172200"/>
            <a:ext cx="2245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odoni MT Black" pitchFamily="18" charset="0"/>
              </a:rPr>
              <a:t>Narayanan R</a:t>
            </a:r>
            <a:endParaRPr lang="en-IN" sz="2400" dirty="0">
              <a:latin typeface="Bodoni MT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6172200"/>
            <a:ext cx="27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odoni MT Black" pitchFamily="18" charset="0"/>
              </a:rPr>
              <a:t>September 2015</a:t>
            </a:r>
            <a:endParaRPr lang="en-IN" sz="2400" dirty="0"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in Non human mothers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Increases interaction between mother and infant</a:t>
            </a:r>
          </a:p>
          <a:p>
            <a:r>
              <a:rPr lang="en-IN" dirty="0" smtClean="0"/>
              <a:t>Potentiates pregnancy-mediated analgesia in the mother</a:t>
            </a:r>
          </a:p>
          <a:p>
            <a:r>
              <a:rPr lang="en-IN" dirty="0" smtClean="0"/>
              <a:t>Stimulates maternal brain </a:t>
            </a:r>
            <a:r>
              <a:rPr lang="en-IN" dirty="0" err="1" smtClean="0"/>
              <a:t>opioid</a:t>
            </a:r>
            <a:r>
              <a:rPr lang="en-IN" dirty="0" smtClean="0"/>
              <a:t> circuits that facilitate the onset of caretaking </a:t>
            </a:r>
            <a:r>
              <a:rPr lang="en-IN" dirty="0" err="1" smtClean="0"/>
              <a:t>behavior</a:t>
            </a:r>
            <a:endParaRPr lang="en-IN" dirty="0" smtClean="0"/>
          </a:p>
          <a:p>
            <a:r>
              <a:rPr lang="en-IN" dirty="0" smtClean="0"/>
              <a:t>Suppresses postpartum </a:t>
            </a:r>
            <a:r>
              <a:rPr lang="en-IN" dirty="0" err="1" smtClean="0"/>
              <a:t>pseudopregnancy</a:t>
            </a:r>
            <a:endParaRPr lang="en-IN" dirty="0" smtClean="0"/>
          </a:p>
          <a:p>
            <a:pPr>
              <a:buNone/>
            </a:pPr>
            <a:r>
              <a:rPr lang="en-IN" sz="1800" dirty="0" smtClean="0"/>
              <a:t>                                                            </a:t>
            </a:r>
          </a:p>
          <a:p>
            <a:pPr>
              <a:buNone/>
            </a:pPr>
            <a:r>
              <a:rPr lang="en-IN" sz="1800" dirty="0" smtClean="0"/>
              <a:t>                                            (Ecology of Food and Nutrition </a:t>
            </a:r>
            <a:r>
              <a:rPr lang="en-IN" sz="1800" dirty="0" err="1" smtClean="0"/>
              <a:t>Vol</a:t>
            </a:r>
            <a:r>
              <a:rPr lang="en-IN" sz="1800" dirty="0" smtClean="0"/>
              <a:t> 51, Issue 3, 2012)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 proof but Speculation persists…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1752600"/>
            <a:ext cx="57358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 Is </a:t>
            </a:r>
            <a:r>
              <a:rPr lang="en-IN" sz="2800" dirty="0" err="1" smtClean="0"/>
              <a:t>Placentophagia</a:t>
            </a:r>
            <a:r>
              <a:rPr lang="en-IN" sz="2800" dirty="0" smtClean="0"/>
              <a:t> the answer to…</a:t>
            </a:r>
          </a:p>
          <a:p>
            <a:r>
              <a:rPr lang="en-IN" sz="2800" dirty="0" smtClean="0"/>
              <a:t> Postpartum depression</a:t>
            </a:r>
          </a:p>
          <a:p>
            <a:r>
              <a:rPr lang="en-IN" sz="2800" dirty="0" smtClean="0"/>
              <a:t> Failure to bond</a:t>
            </a:r>
          </a:p>
          <a:p>
            <a:r>
              <a:rPr lang="en-IN" sz="2800" dirty="0" smtClean="0"/>
              <a:t> Hostility toward infants</a:t>
            </a:r>
            <a:endParaRPr lang="en-IN" sz="2800" dirty="0"/>
          </a:p>
        </p:txBody>
      </p:sp>
      <p:pic>
        <p:nvPicPr>
          <p:cNvPr id="5" name="Picture 4" descr="https://thejourneysofanomadicpagan.files.wordpress.com/2014/01/placenta_helper.jpg?w=6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962400"/>
            <a:ext cx="1714500" cy="2609851"/>
          </a:xfrm>
          <a:prstGeom prst="rect">
            <a:avLst/>
          </a:prstGeom>
          <a:noFill/>
        </p:spPr>
      </p:pic>
      <p:pic>
        <p:nvPicPr>
          <p:cNvPr id="6" name="Picture 6" descr="https://s-media-cache-ak0.pinimg.com/736x/e3/e1/c1/e3e1c1a1973720f728a3aebcb9234f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91000"/>
            <a:ext cx="2311400" cy="2311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10" descr="http://thestorkfund.files.wordpress.com/2011/10/placenta-pi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114800"/>
            <a:ext cx="2232825" cy="2376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.tqn.com/y/drugs/1/W/W/3/-/-/pink_pi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480228" cy="5638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19400" y="152400"/>
            <a:ext cx="3708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At last, a Pink </a:t>
            </a:r>
            <a:r>
              <a:rPr lang="en-US" sz="3200" dirty="0" err="1" smtClean="0"/>
              <a:t>viagra</a:t>
            </a:r>
            <a:r>
              <a:rPr lang="en-US" sz="3200" dirty="0" smtClean="0"/>
              <a:t>?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Sexual dysfunction affects 10% of women in US</a:t>
            </a:r>
          </a:p>
          <a:p>
            <a:r>
              <a:rPr lang="en-IN" dirty="0" smtClean="0"/>
              <a:t>They are chiefly, Hypoactive sexual desire disorder (HSDD) or Female sexual arousal disorder (FSAD) or both conditions </a:t>
            </a:r>
          </a:p>
          <a:p>
            <a:r>
              <a:rPr lang="en-IN" dirty="0" err="1" smtClean="0"/>
              <a:t>Bremelanotide</a:t>
            </a:r>
            <a:r>
              <a:rPr lang="en-IN" dirty="0" smtClean="0"/>
              <a:t> (BMT or </a:t>
            </a:r>
            <a:r>
              <a:rPr lang="en-IN" dirty="0" err="1" smtClean="0"/>
              <a:t>flibanserin</a:t>
            </a:r>
            <a:r>
              <a:rPr lang="en-IN" dirty="0" smtClean="0"/>
              <a:t>), a novel </a:t>
            </a:r>
            <a:r>
              <a:rPr lang="en-IN" dirty="0" err="1" smtClean="0"/>
              <a:t>heptapeptide</a:t>
            </a:r>
            <a:r>
              <a:rPr lang="en-IN" dirty="0" smtClean="0"/>
              <a:t> melanocortin-receptor-4 agonist yields promise</a:t>
            </a:r>
          </a:p>
          <a:p>
            <a:r>
              <a:rPr lang="en-US" dirty="0" smtClean="0"/>
              <a:t>Approved by USDA in August 2015</a:t>
            </a:r>
            <a:endParaRPr lang="en-IN" dirty="0" smtClean="0"/>
          </a:p>
        </p:txBody>
      </p:sp>
      <p:pic>
        <p:nvPicPr>
          <p:cNvPr id="27650" name="Picture 2" descr="C:\Users\Admin\Desktop\ht_150629_anita_clayton_120x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715000"/>
            <a:ext cx="762000" cy="990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60960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err="1" smtClean="0"/>
              <a:t>Clayton.A</a:t>
            </a:r>
            <a:r>
              <a:rPr lang="en-IN" dirty="0" smtClean="0"/>
              <a:t>, American Society of Clinical Psychopharmacology (ASCP) 2015 Abstract presented June 23, 2015.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010400" cy="3581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100 mg tab at bed time</a:t>
            </a:r>
          </a:p>
          <a:p>
            <a:r>
              <a:rPr lang="en-US" dirty="0" smtClean="0"/>
              <a:t>Increases Satisfying Sexual Events (SSEs)</a:t>
            </a:r>
          </a:p>
          <a:p>
            <a:r>
              <a:rPr lang="en-US" dirty="0" smtClean="0"/>
              <a:t>Improvement after 4 wks of daily treatment</a:t>
            </a:r>
          </a:p>
          <a:p>
            <a:r>
              <a:rPr lang="en-US" dirty="0" smtClean="0"/>
              <a:t>SE: drowsiness/hypotension/syncope</a:t>
            </a:r>
          </a:p>
          <a:p>
            <a:r>
              <a:rPr lang="en-US" dirty="0" smtClean="0"/>
              <a:t>Alcohol intake causes hypotension</a:t>
            </a:r>
          </a:p>
          <a:p>
            <a:r>
              <a:rPr lang="en-US" dirty="0" smtClean="0"/>
              <a:t>Marketed as ADDYI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3008313" cy="14668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HE-MEN</a:t>
            </a:r>
            <a:br>
              <a:rPr lang="en-US" sz="2800" dirty="0" smtClean="0"/>
            </a:br>
            <a:r>
              <a:rPr lang="en-US" sz="2800" dirty="0" smtClean="0"/>
              <a:t> of </a:t>
            </a:r>
            <a:br>
              <a:rPr lang="en-US" sz="2800" dirty="0" smtClean="0"/>
            </a:br>
            <a:r>
              <a:rPr lang="en-US" sz="2800" dirty="0" smtClean="0"/>
              <a:t>SHE-CUP</a:t>
            </a:r>
            <a:endParaRPr lang="en-IN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09600" y="2286000"/>
            <a:ext cx="3008313" cy="32893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Break </a:t>
            </a:r>
            <a:r>
              <a:rPr lang="en-US" sz="2400" dirty="0" err="1" smtClean="0"/>
              <a:t>throughs</a:t>
            </a:r>
            <a:r>
              <a:rPr lang="en-US" sz="2400" dirty="0" smtClean="0"/>
              <a:t> in small initiatives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Chartered accountant turned entrepreneurs manufacture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first Indian brand of Reusable Menstrual cup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Cost Rs 675.00</a:t>
            </a:r>
            <a:endParaRPr lang="en-IN" sz="2400" dirty="0"/>
          </a:p>
        </p:txBody>
      </p:sp>
      <p:pic>
        <p:nvPicPr>
          <p:cNvPr id="1026" name="Picture 2" descr="C:\Users\Admin\Desktop\shecu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401538"/>
            <a:ext cx="5111750" cy="55961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943600" y="6172200"/>
            <a:ext cx="281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India Today August 24, 2015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hecup she cup mesntru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4023340" cy="3661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72" name="Picture 24" descr="Image result for menstrual cup how to 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38600"/>
            <a:ext cx="3257550" cy="27146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648200" y="1676400"/>
            <a:ext cx="4191000" cy="4756150"/>
          </a:xfrm>
        </p:spPr>
        <p:txBody>
          <a:bodyPr/>
          <a:lstStyle/>
          <a:p>
            <a:r>
              <a:rPr lang="en-US" dirty="0" smtClean="0"/>
              <a:t>Made of high grade Silicon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Can be kept for 12 hours</a:t>
            </a:r>
          </a:p>
          <a:p>
            <a:r>
              <a:rPr lang="en-US" dirty="0" err="1" smtClean="0"/>
              <a:t>Rewashable</a:t>
            </a:r>
            <a:endParaRPr lang="en-US" dirty="0" smtClean="0"/>
          </a:p>
          <a:p>
            <a:r>
              <a:rPr lang="en-US" dirty="0" smtClean="0"/>
              <a:t>Reusable many years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Summer Babies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Children born in June, July and August  face the so-called "birth-date effect“</a:t>
            </a:r>
          </a:p>
          <a:p>
            <a:pPr>
              <a:lnSpc>
                <a:spcPct val="90000"/>
              </a:lnSpc>
            </a:pPr>
            <a:r>
              <a:rPr lang="en-US" dirty="0"/>
              <a:t>They are statistically likely to perform less well than their older classmates </a:t>
            </a:r>
          </a:p>
          <a:p>
            <a:pPr>
              <a:lnSpc>
                <a:spcPct val="90000"/>
              </a:lnSpc>
            </a:pPr>
            <a:r>
              <a:rPr lang="en-US" dirty="0"/>
              <a:t>These sunshine-month youngsters never catch up with their older winterish peers </a:t>
            </a:r>
          </a:p>
          <a:p>
            <a:pPr>
              <a:lnSpc>
                <a:spcPct val="90000"/>
              </a:lnSpc>
            </a:pPr>
            <a:r>
              <a:rPr lang="en-US" dirty="0"/>
              <a:t>In a major overview, Cambridge concluded that summer babies were "strongly disadvantaged“</a:t>
            </a:r>
          </a:p>
          <a:p>
            <a:pPr>
              <a:lnSpc>
                <a:spcPct val="90000"/>
              </a:lnSpc>
            </a:pPr>
            <a:r>
              <a:rPr lang="en-US" dirty="0"/>
              <a:t>At the end of primary school the difference on average stands at 12%!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6096000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ObG</a:t>
            </a:r>
            <a:r>
              <a:rPr lang="en-US" dirty="0" smtClean="0"/>
              <a:t> Watch-July 2013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rt shows links between birth month and risk of diseases."/>
          <p:cNvPicPr>
            <a:picLocks noChangeAspect="1" noChangeArrowheads="1"/>
          </p:cNvPicPr>
          <p:nvPr/>
        </p:nvPicPr>
        <p:blipFill>
          <a:blip r:embed="rId3"/>
          <a:srcRect b="50711"/>
          <a:stretch>
            <a:fillRect/>
          </a:stretch>
        </p:blipFill>
        <p:spPr bwMode="auto">
          <a:xfrm>
            <a:off x="1143000" y="457200"/>
            <a:ext cx="7034816" cy="60061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 shows links between birth month and risk of diseases."/>
          <p:cNvPicPr>
            <a:picLocks noChangeAspect="1" noChangeArrowheads="1"/>
          </p:cNvPicPr>
          <p:nvPr/>
        </p:nvPicPr>
        <p:blipFill>
          <a:blip r:embed="rId2"/>
          <a:srcRect t="48025"/>
          <a:stretch>
            <a:fillRect/>
          </a:stretch>
        </p:blipFill>
        <p:spPr bwMode="auto">
          <a:xfrm>
            <a:off x="914400" y="304800"/>
            <a:ext cx="6882416" cy="61961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i="1" dirty="0" smtClean="0">
                <a:latin typeface="Lucida Console" pitchFamily="49" charset="0"/>
              </a:rPr>
              <a:t>Elisabeth Bing, ‘</a:t>
            </a:r>
            <a:r>
              <a:rPr lang="en-IN" i="1" dirty="0" smtClean="0">
                <a:latin typeface="Lucida Console" pitchFamily="49" charset="0"/>
              </a:rPr>
              <a:t>Mother of Lamaze’ Dies </a:t>
            </a:r>
            <a:r>
              <a:rPr lang="en-IN" b="1" i="1" dirty="0" smtClean="0">
                <a:latin typeface="Lucida Console" pitchFamily="49" charset="0"/>
              </a:rPr>
              <a:t>at 100 </a:t>
            </a:r>
            <a:endParaRPr lang="en-IN" b="1" i="1" dirty="0">
              <a:latin typeface="Lucida Console" pitchFamily="49" charset="0"/>
            </a:endParaRPr>
          </a:p>
        </p:txBody>
      </p:sp>
      <p:pic>
        <p:nvPicPr>
          <p:cNvPr id="12290" name="Picture 2" descr="http://static01.nyt.com/images/2015/05/18/nyregion/17BING1-obit/17BING1-obit-blog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3705226" cy="49113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294" name="Picture 6" descr="http://ecx.images-amazon.com/images/I/51UuF4Ma62L._SX330_BO1,204,203,200_.jpg"/>
          <p:cNvPicPr>
            <a:picLocks noChangeAspect="1" noChangeArrowheads="1"/>
          </p:cNvPicPr>
          <p:nvPr/>
        </p:nvPicPr>
        <p:blipFill>
          <a:blip r:embed="rId4">
            <a:lum bright="-18000" contrast="23000"/>
          </a:blip>
          <a:srcRect/>
          <a:stretch>
            <a:fillRect/>
          </a:stretch>
        </p:blipFill>
        <p:spPr bwMode="auto">
          <a:xfrm>
            <a:off x="4826102" y="1600200"/>
            <a:ext cx="3263696" cy="49053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dprinted-ba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001000" cy="38732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14600" y="5715000"/>
            <a:ext cx="3539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stellar" pitchFamily="18" charset="0"/>
                <a:cs typeface="Arabic Typesetting" pitchFamily="66" charset="-78"/>
              </a:rPr>
              <a:t>3D Printing</a:t>
            </a:r>
            <a:endParaRPr lang="en-IN" sz="3600" dirty="0">
              <a:latin typeface="Castellar" pitchFamily="18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pi.ning.com/files/aNZ9EZ3f4*xs0oLQTGq8auiM3YZumARqURk4AOsUhXpirBfEcxa6qK77alt28f8S*3HQiuyWfoQDKiBvHHSJCZCS-p44YhK*/Fruit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6236" y="197828"/>
            <a:ext cx="2961964" cy="2222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32" name="Picture 8" descr="http://api.ning.com/files/bGawF3RRkafYRxN9bLQKdvQweVaDva-J*NNqf8WpqoEu*XHq6Y8jmMSPMJCu7gUo6UpDMvhE6iuErBVcY3tv9FXDZjQ7*DqJ/Fruit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38600"/>
            <a:ext cx="3089012" cy="24934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34" name="Picture 10" descr="http://api.ning.com/files/bGawF3RRkaeXa-xkpmdWzHnStO8Av4z6jEa-q4naEfGrYLKuwONcChdiOCUH8SGAVFBZc3FXXjbl4eVV5X7gyRwuly4EOh4y/Fruit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95600"/>
            <a:ext cx="2865694" cy="3807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36" name="Picture 12" descr="http://api.ning.com/files/KkxqEnBJGWBivBTfxYrdNa6UEu5sGKz1A7T-dZlp6HHIgC969IVwZkBAgk9qORuEwefgaPiF6lV0636DF7BvWCoSicpsH704/Fruit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52400"/>
            <a:ext cx="2607468" cy="34766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Howard Jones dies at 104</a:t>
            </a:r>
            <a:endParaRPr lang="en-IN" dirty="0"/>
          </a:p>
        </p:txBody>
      </p:sp>
      <p:pic>
        <p:nvPicPr>
          <p:cNvPr id="25602" name="Picture 2" descr="C:\Users\Admin\Desktop\h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58208" y="1600200"/>
            <a:ext cx="2836584" cy="45259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200400"/>
          </a:xfrm>
        </p:spPr>
        <p:txBody>
          <a:bodyPr/>
          <a:lstStyle/>
          <a:p>
            <a:r>
              <a:rPr lang="en-US" dirty="0" smtClean="0"/>
              <a:t>Responsible with wife </a:t>
            </a:r>
            <a:r>
              <a:rPr lang="en-US" dirty="0" err="1" smtClean="0"/>
              <a:t>Georgeanna</a:t>
            </a:r>
            <a:r>
              <a:rPr lang="en-US" dirty="0" smtClean="0"/>
              <a:t> </a:t>
            </a:r>
            <a:r>
              <a:rPr lang="en-US" dirty="0" err="1" smtClean="0"/>
              <a:t>Seegar</a:t>
            </a:r>
            <a:r>
              <a:rPr lang="en-US" dirty="0" smtClean="0"/>
              <a:t> Jones for the first IVF baby in US</a:t>
            </a:r>
          </a:p>
          <a:p>
            <a:r>
              <a:rPr lang="en-US" dirty="0" smtClean="0"/>
              <a:t>Pioneered sex-change surgeries 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obg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3802878" cy="508635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029200" y="2057400"/>
            <a:ext cx="342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/>
              <a:t>The accompanying editorial commentary put the studies into perspective and supplied authoritative guidance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Role of Progesterone in RPL  </a:t>
            </a:r>
            <a:br>
              <a:rPr lang="en-IN" dirty="0" smtClean="0"/>
            </a:br>
            <a:r>
              <a:rPr lang="en-IN" dirty="0" smtClean="0"/>
              <a:t> 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Progesterone indispensable for progress of pregnancy</a:t>
            </a:r>
          </a:p>
          <a:p>
            <a:r>
              <a:rPr lang="en-US" dirty="0" smtClean="0"/>
              <a:t>Deficiency of P in </a:t>
            </a:r>
            <a:r>
              <a:rPr lang="en-US" dirty="0" err="1" smtClean="0"/>
              <a:t>luteal</a:t>
            </a:r>
            <a:r>
              <a:rPr lang="en-US" dirty="0" smtClean="0"/>
              <a:t> phase (LPD) causes miscarriage  (probably in &gt;20% of all MC)</a:t>
            </a:r>
          </a:p>
          <a:p>
            <a:r>
              <a:rPr lang="en-US" dirty="0" smtClean="0"/>
              <a:t>No current method to prove P deficiency</a:t>
            </a:r>
          </a:p>
          <a:p>
            <a:r>
              <a:rPr lang="en-US" dirty="0" smtClean="0"/>
              <a:t>Hence P treatment is empirical at best</a:t>
            </a:r>
          </a:p>
          <a:p>
            <a:r>
              <a:rPr lang="en-US" dirty="0" smtClean="0"/>
              <a:t>P has no place in natural </a:t>
            </a:r>
            <a:r>
              <a:rPr lang="en-US" dirty="0" err="1" smtClean="0"/>
              <a:t>unstimulated</a:t>
            </a:r>
            <a:r>
              <a:rPr lang="en-US" dirty="0" smtClean="0"/>
              <a:t> pregnancy unlike in ART  assisted pregnancies</a:t>
            </a:r>
          </a:p>
          <a:p>
            <a:pPr>
              <a:buNone/>
            </a:pPr>
            <a:r>
              <a:rPr lang="en-IN" sz="2100" dirty="0" smtClean="0"/>
              <a:t>       (2015 Committee Opinion by the American Society of Reproductive Medicine)</a:t>
            </a:r>
            <a:endParaRPr lang="en-US" sz="2100" dirty="0" smtClean="0"/>
          </a:p>
          <a:p>
            <a:r>
              <a:rPr lang="en-US" dirty="0" smtClean="0"/>
              <a:t>May be tried in RPL (&gt;3) empirically after FH detected until 8-10 weeks of gestation. Evidence poor.</a:t>
            </a:r>
          </a:p>
          <a:p>
            <a:pPr>
              <a:buNone/>
            </a:pPr>
            <a:r>
              <a:rPr lang="en-US" sz="2100" dirty="0" smtClean="0"/>
              <a:t>       (</a:t>
            </a:r>
            <a:r>
              <a:rPr lang="en-US" sz="2100" dirty="0" err="1" smtClean="0"/>
              <a:t>Clin</a:t>
            </a:r>
            <a:r>
              <a:rPr lang="en-US" sz="2100" dirty="0" smtClean="0"/>
              <a:t> N Am, Mar 2015 </a:t>
            </a:r>
            <a:r>
              <a:rPr lang="en-US" sz="2100" dirty="0" err="1" smtClean="0"/>
              <a:t>Vol</a:t>
            </a:r>
            <a:r>
              <a:rPr lang="en-US" sz="2100" dirty="0" smtClean="0"/>
              <a:t> 42 No 1)</a:t>
            </a:r>
          </a:p>
          <a:p>
            <a:r>
              <a:rPr lang="en-US" dirty="0" smtClean="0"/>
              <a:t>Oral or Vaginal? – Issue not resolved</a:t>
            </a:r>
          </a:p>
          <a:p>
            <a:r>
              <a:rPr lang="en-US" dirty="0" smtClean="0"/>
              <a:t>Results of PROMISE Trial awaited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invasive Prenatal testing (NIPT)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Done around 10</a:t>
            </a:r>
            <a:r>
              <a:rPr lang="en-US" baseline="30000" dirty="0" smtClean="0"/>
              <a:t>th</a:t>
            </a:r>
            <a:r>
              <a:rPr lang="en-US" dirty="0" smtClean="0"/>
              <a:t> week-uses cell-free DNA</a:t>
            </a:r>
          </a:p>
          <a:p>
            <a:r>
              <a:rPr lang="en-IN" dirty="0" smtClean="0"/>
              <a:t>Focuses primarily on the viable </a:t>
            </a:r>
            <a:r>
              <a:rPr lang="en-IN" dirty="0" err="1" smtClean="0"/>
              <a:t>trisomies</a:t>
            </a:r>
            <a:r>
              <a:rPr lang="en-IN" dirty="0" smtClean="0"/>
              <a:t> 13, 18, and 21. Detects Down syndrome in 99.2% </a:t>
            </a:r>
          </a:p>
          <a:p>
            <a:r>
              <a:rPr lang="en-IN" dirty="0" smtClean="0"/>
              <a:t>The test has low false positive rates</a:t>
            </a:r>
          </a:p>
          <a:p>
            <a:r>
              <a:rPr lang="en-IN" dirty="0" smtClean="0"/>
              <a:t>Contributed to &gt;50% reduction in invasive procedures such as amniocentesis</a:t>
            </a:r>
          </a:p>
          <a:p>
            <a:r>
              <a:rPr lang="en-US" dirty="0" smtClean="0"/>
              <a:t>Can throw up surprise results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NIPT can save lives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NIPT interrogates not only fetal DNA in maternal plasma but also cancer DNA</a:t>
            </a:r>
          </a:p>
          <a:p>
            <a:r>
              <a:rPr lang="en-US" dirty="0" smtClean="0"/>
              <a:t>Can identify </a:t>
            </a:r>
            <a:r>
              <a:rPr lang="en-US" dirty="0" err="1" smtClean="0"/>
              <a:t>presymptomatic</a:t>
            </a:r>
            <a:r>
              <a:rPr lang="en-US" dirty="0" smtClean="0"/>
              <a:t> tumors</a:t>
            </a:r>
          </a:p>
          <a:p>
            <a:r>
              <a:rPr lang="en-US" dirty="0" smtClean="0"/>
              <a:t>Among 4000 samples 3 had abnormal genome profiles</a:t>
            </a:r>
          </a:p>
          <a:p>
            <a:r>
              <a:rPr lang="en-US" dirty="0" smtClean="0"/>
              <a:t>Whole body MRI revealed cancer in all 3 women</a:t>
            </a:r>
          </a:p>
          <a:p>
            <a:pPr>
              <a:buNone/>
            </a:pPr>
            <a:r>
              <a:rPr lang="en-IN" sz="2000" dirty="0" smtClean="0"/>
              <a:t>                                          </a:t>
            </a:r>
            <a:r>
              <a:rPr lang="en-IN" sz="2000" dirty="0" err="1" smtClean="0"/>
              <a:t>Vermeesch</a:t>
            </a:r>
            <a:r>
              <a:rPr lang="en-IN" sz="2000" dirty="0" smtClean="0"/>
              <a:t> et al, </a:t>
            </a:r>
            <a:r>
              <a:rPr lang="en-US" sz="2000" dirty="0" smtClean="0"/>
              <a:t>June 5, JAMA Oncology 2015</a:t>
            </a:r>
            <a:endParaRPr lang="en-IN" sz="20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One had high-grade serous cancer in both ovaries with diffuse peritoneal spread, multiple metastases, and lymph node involvement. She underwent successful treatment after delivery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The second patient had follicular lymphoma and did not undergo treatment because of the slow-growing nature of this cancer</a:t>
            </a:r>
            <a:r>
              <a:rPr lang="en-IN" dirty="0" smtClean="0"/>
              <a:t>.</a:t>
            </a:r>
          </a:p>
          <a:p>
            <a:pPr>
              <a:buNone/>
            </a:pPr>
            <a:r>
              <a:rPr lang="en-IN" dirty="0" smtClean="0"/>
              <a:t> </a:t>
            </a:r>
            <a:endParaRPr lang="en-IN" dirty="0" smtClean="0"/>
          </a:p>
          <a:p>
            <a:r>
              <a:rPr lang="en-IN" dirty="0" smtClean="0"/>
              <a:t>The third patient had Hodgkin lymphoma. She received treatment during pregnancy and gave birth to a healthy girl.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er-best-health.com/wp-content/uploads/2015/06/Should-I-eat-my-placenta-placentophagy-730x410.jpg"/>
          <p:cNvPicPr>
            <a:picLocks noChangeAspect="1" noChangeArrowheads="1"/>
          </p:cNvPicPr>
          <p:nvPr/>
        </p:nvPicPr>
        <p:blipFill>
          <a:blip r:embed="rId2">
            <a:lum bright="-22000" contrast="33000"/>
          </a:blip>
          <a:srcRect/>
          <a:stretch>
            <a:fillRect/>
          </a:stretch>
        </p:blipFill>
        <p:spPr bwMode="auto">
          <a:xfrm>
            <a:off x="152400" y="762000"/>
            <a:ext cx="8852676" cy="49720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4632</TotalTime>
  <Words>642</Words>
  <Application>Microsoft Office PowerPoint</Application>
  <PresentationFormat>On-screen Show (4:3)</PresentationFormat>
  <Paragraphs>85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Slide 1</vt:lpstr>
      <vt:lpstr>Elisabeth Bing, ‘Mother of Lamaze’ Dies at 100 </vt:lpstr>
      <vt:lpstr>Howard Jones dies at 104</vt:lpstr>
      <vt:lpstr>Slide 4</vt:lpstr>
      <vt:lpstr>    Role of Progesterone in RPL      </vt:lpstr>
      <vt:lpstr>Non invasive Prenatal testing (NIPT)</vt:lpstr>
      <vt:lpstr>NIPT can save lives</vt:lpstr>
      <vt:lpstr>Slide 8</vt:lpstr>
      <vt:lpstr>Slide 9</vt:lpstr>
      <vt:lpstr>Benefits in Non human mothers </vt:lpstr>
      <vt:lpstr>No proof but Speculation persists…</vt:lpstr>
      <vt:lpstr>Slide 12</vt:lpstr>
      <vt:lpstr>Slide 13</vt:lpstr>
      <vt:lpstr>Slide 14</vt:lpstr>
      <vt:lpstr>HE-MEN  of  SHE-CUP</vt:lpstr>
      <vt:lpstr>Slide 16</vt:lpstr>
      <vt:lpstr>Summer Babies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89</cp:revision>
  <dcterms:created xsi:type="dcterms:W3CDTF">2006-08-16T00:00:00Z</dcterms:created>
  <dcterms:modified xsi:type="dcterms:W3CDTF">2015-09-05T16:56:17Z</dcterms:modified>
</cp:coreProperties>
</file>