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93" r:id="rId3"/>
    <p:sldId id="296" r:id="rId4"/>
    <p:sldId id="297" r:id="rId5"/>
    <p:sldId id="294" r:id="rId6"/>
    <p:sldId id="261" r:id="rId7"/>
    <p:sldId id="289" r:id="rId8"/>
    <p:sldId id="274" r:id="rId9"/>
    <p:sldId id="295" r:id="rId10"/>
    <p:sldId id="290" r:id="rId11"/>
    <p:sldId id="292" r:id="rId12"/>
    <p:sldId id="268" r:id="rId13"/>
    <p:sldId id="267" r:id="rId14"/>
    <p:sldId id="263" r:id="rId15"/>
    <p:sldId id="271" r:id="rId16"/>
    <p:sldId id="270" r:id="rId17"/>
    <p:sldId id="285" r:id="rId18"/>
    <p:sldId id="287" r:id="rId19"/>
    <p:sldId id="286" r:id="rId20"/>
    <p:sldId id="277" r:id="rId21"/>
    <p:sldId id="280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44793-414D-4F94-8922-D45E81B69397}" type="datetimeFigureOut">
              <a:rPr lang="en-US" smtClean="0"/>
              <a:pPr/>
              <a:t>4/8/2017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5CA09-259E-4CF7-8E0A-C1DF1E29DB9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Recognise</a:t>
            </a:r>
            <a:r>
              <a:rPr lang="en-US" dirty="0" smtClean="0"/>
              <a:t>?-Clue:  Father-</a:t>
            </a:r>
            <a:r>
              <a:rPr lang="en-US" dirty="0" err="1" smtClean="0"/>
              <a:t>Instt</a:t>
            </a:r>
            <a:r>
              <a:rPr lang="en-US" dirty="0" smtClean="0"/>
              <a:t> used multiple in daily practice-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CA09-259E-4CF7-8E0A-C1DF1E29DB90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Anarcha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CA09-259E-4CF7-8E0A-C1DF1E29DB90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Commomorated</a:t>
            </a:r>
            <a:r>
              <a:rPr lang="en-US" dirty="0" smtClean="0"/>
              <a:t>-awarded- </a:t>
            </a:r>
            <a:r>
              <a:rPr lang="en-US" dirty="0" err="1" smtClean="0"/>
              <a:t>PresidentACOG</a:t>
            </a:r>
            <a:r>
              <a:rPr lang="en-US" dirty="0" smtClean="0"/>
              <a:t>-Statue empress &amp; slaves-</a:t>
            </a:r>
            <a:r>
              <a:rPr lang="en-US" dirty="0" err="1" smtClean="0"/>
              <a:t>Laparotomy</a:t>
            </a:r>
            <a:r>
              <a:rPr lang="en-US" dirty="0" smtClean="0"/>
              <a:t>  for gun shot wounds</a:t>
            </a:r>
          </a:p>
          <a:p>
            <a:r>
              <a:rPr lang="en-US" dirty="0" err="1" smtClean="0"/>
              <a:t>Cholecystectom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CA09-259E-4CF7-8E0A-C1DF1E29DB90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CA09-259E-4CF7-8E0A-C1DF1E29DB90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being Sunday..rest of the day to find out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CA09-259E-4CF7-8E0A-C1DF1E29DB90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 cases reported in world literature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CA09-259E-4CF7-8E0A-C1DF1E29DB90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Globe, Earth, Planet, Hand, K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76" name="AutoShape 4" descr="Globe, Earth, Planet, Hand, Ke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362450" cy="43624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438400" y="4495800"/>
            <a:ext cx="44080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ObG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Watch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780782"/>
            <a:ext cx="1786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9</a:t>
            </a:r>
            <a:r>
              <a:rPr lang="en-US" sz="3200" b="1" baseline="30000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th</a:t>
            </a:r>
            <a:r>
              <a:rPr lang="en-US" sz="3200" b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April 2017</a:t>
            </a:r>
          </a:p>
          <a:p>
            <a:r>
              <a:rPr lang="en-US" sz="3200" b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Narayanan R</a:t>
            </a:r>
            <a:endParaRPr lang="en-IN" sz="3200" b="1" dirty="0">
              <a:solidFill>
                <a:srgbClr val="FFC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838200"/>
            <a:ext cx="431079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know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many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(Official)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have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our body?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8600"/>
            <a:ext cx="7467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79</a:t>
            </a:r>
            <a:r>
              <a:rPr lang="en-US" sz="32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organ in Human body </a:t>
            </a: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discovered!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403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discovery of Mesentery by Coffey &amp; O’Leary as </a:t>
            </a:r>
            <a:r>
              <a:rPr lang="en-US" sz="2400" dirty="0" smtClean="0">
                <a:solidFill>
                  <a:srgbClr val="FFC000"/>
                </a:solidFill>
              </a:rPr>
              <a:t>one organ</a:t>
            </a:r>
            <a:r>
              <a:rPr lang="en-US" sz="2400" dirty="0" smtClean="0"/>
              <a:t> opens up a new science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C000"/>
                </a:solidFill>
              </a:rPr>
              <a:t>MESENTERY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was first described by </a:t>
            </a:r>
            <a:r>
              <a:rPr lang="en-US" sz="2400" dirty="0" err="1" smtClean="0"/>
              <a:t>Learnardo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Vinci in 1508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Long thought to be a fragmented structure with no significant function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anatomy &amp; structure has been defined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function &amp; categorization of diseases are to be determined</a:t>
            </a:r>
            <a:endParaRPr lang="en-IN" sz="2400" dirty="0"/>
          </a:p>
        </p:txBody>
      </p:sp>
      <p:pic>
        <p:nvPicPr>
          <p:cNvPr id="5" name="Picture 2" descr="mesent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610100" cy="46101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3352800"/>
            <a:ext cx="77724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Permanent method of irreversible female contraception</a:t>
            </a:r>
          </a:p>
          <a:p>
            <a:r>
              <a:rPr lang="en-US" dirty="0" smtClean="0"/>
              <a:t>Prevents </a:t>
            </a:r>
            <a:r>
              <a:rPr lang="en-US" dirty="0" err="1" smtClean="0"/>
              <a:t>Hydrosalpinx</a:t>
            </a:r>
            <a:endParaRPr lang="en-US" dirty="0" smtClean="0"/>
          </a:p>
          <a:p>
            <a:r>
              <a:rPr lang="en-US" dirty="0" smtClean="0"/>
              <a:t>Prevents Tubal ectopic pregnancy</a:t>
            </a:r>
          </a:p>
          <a:p>
            <a:r>
              <a:rPr lang="en-US" dirty="0" smtClean="0"/>
              <a:t>Seldom performed as prophylaxis </a:t>
            </a:r>
          </a:p>
        </p:txBody>
      </p:sp>
      <p:pic>
        <p:nvPicPr>
          <p:cNvPr id="15361" name="Picture 1" descr="C:\Users\Admin\Pictures\salpingec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609600"/>
            <a:ext cx="1743076" cy="16953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609600"/>
            <a:ext cx="3267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Bilateral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Total </a:t>
            </a:r>
          </a:p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Salpingectomy</a:t>
            </a:r>
            <a:endParaRPr lang="en-IN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75-80% of Ovarian Ca, </a:t>
            </a:r>
            <a:r>
              <a:rPr lang="en-US" dirty="0" smtClean="0">
                <a:solidFill>
                  <a:srgbClr val="FFC000"/>
                </a:solidFill>
              </a:rPr>
              <a:t>primary origin </a:t>
            </a:r>
            <a:r>
              <a:rPr lang="en-US" dirty="0" smtClean="0"/>
              <a:t>is Fallopian tube             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 Current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Oncol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- 2016</a:t>
            </a:r>
          </a:p>
          <a:p>
            <a:r>
              <a:rPr lang="en-US" dirty="0" err="1" smtClean="0"/>
              <a:t>Gyn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society, Canada (2016) recommends Bilateral total </a:t>
            </a:r>
            <a:r>
              <a:rPr lang="en-US" dirty="0" err="1" smtClean="0"/>
              <a:t>Salpingectomy</a:t>
            </a:r>
            <a:r>
              <a:rPr lang="en-US" dirty="0" smtClean="0"/>
              <a:t> at hysterectomy or sterilization to prevent Carcinoma Ovary</a:t>
            </a:r>
          </a:p>
          <a:p>
            <a:r>
              <a:rPr lang="en-US" dirty="0" smtClean="0"/>
              <a:t>Case control study awaited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alfresco.advanstar.com/alfresco_images/HealthCare/2016/06/16/f7b8f5a7-c972-4fd0-9223-4d6e19de623d/obgyn0716_021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5741530" cy="611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alfresco.advanstar.com/alfresco_images/HealthCare/2016/06/16/f7b8f5a7-c972-4fd0-9223-4d6e19de623d/obgyn0716_022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948758" cy="4718050"/>
          </a:xfrm>
          <a:prstGeom prst="rect">
            <a:avLst/>
          </a:prstGeom>
          <a:noFill/>
        </p:spPr>
      </p:pic>
      <p:pic>
        <p:nvPicPr>
          <p:cNvPr id="27652" name="Picture 4" descr="http://images.alfresco.advanstar.com/alfresco_images/HealthCare/2016/06/16/f7b8f5a7-c972-4fd0-9223-4d6e19de623d/obgyn0716_022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983748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alfresco.advanstar.com/alfresco_images/HealthCare/2016/06/16/f7b8f5a7-c972-4fd0-9223-4d6e19de623d/obgyn0716_020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4055958" cy="4114800"/>
          </a:xfrm>
          <a:prstGeom prst="rect">
            <a:avLst/>
          </a:prstGeom>
          <a:noFill/>
        </p:spPr>
      </p:pic>
      <p:pic>
        <p:nvPicPr>
          <p:cNvPr id="25604" name="Picture 4" descr="http://images.alfresco.advanstar.com/alfresco_images/HealthCare/2016/06/16/f7b8f5a7-c972-4fd0-9223-4d6e19de623d/obgyn0716_021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808516" cy="416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3 par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6113880" cy="60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3 parent 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352925" cy="37433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57200"/>
            <a:ext cx="3733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World’s first controversial procedure done by Dr Zhang in Mexico</a:t>
            </a:r>
          </a:p>
          <a:p>
            <a:r>
              <a:rPr lang="en-US" dirty="0" smtClean="0"/>
              <a:t>Mother with h/o 4 miscarriages &amp; 2 children succumbing to </a:t>
            </a:r>
            <a:r>
              <a:rPr lang="en-US" dirty="0" smtClean="0">
                <a:solidFill>
                  <a:srgbClr val="FFC000"/>
                </a:solidFill>
              </a:rPr>
              <a:t>Leigh syndrome</a:t>
            </a:r>
          </a:p>
          <a:p>
            <a:r>
              <a:rPr lang="en-US" dirty="0" err="1" smtClean="0"/>
              <a:t>Licenced</a:t>
            </a:r>
            <a:r>
              <a:rPr lang="en-US" dirty="0" smtClean="0"/>
              <a:t> in UK in March 2017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09600" y="5791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C000"/>
                </a:solidFill>
              </a:rPr>
              <a:t>Leigh's disease</a:t>
            </a:r>
            <a:r>
              <a:rPr lang="en-IN" dirty="0" smtClean="0"/>
              <a:t> is a rare inherited </a:t>
            </a:r>
            <a:r>
              <a:rPr lang="en-IN" dirty="0" err="1" smtClean="0"/>
              <a:t>neurometabolic</a:t>
            </a:r>
            <a:r>
              <a:rPr lang="en-IN" dirty="0" smtClean="0"/>
              <a:t> disorder, caused by mutations in mitochondrial DNA or by deficiencies of an enzyme called </a:t>
            </a:r>
            <a:r>
              <a:rPr lang="en-IN" dirty="0" err="1" smtClean="0"/>
              <a:t>pyruvate</a:t>
            </a:r>
            <a:r>
              <a:rPr lang="en-IN" dirty="0" smtClean="0"/>
              <a:t> </a:t>
            </a:r>
            <a:r>
              <a:rPr lang="en-IN" dirty="0" err="1" smtClean="0"/>
              <a:t>dehydrogenase</a:t>
            </a:r>
            <a:r>
              <a:rPr lang="en-IN" dirty="0" smtClean="0"/>
              <a:t>. that affects the central nervous system, progresses rapidly &amp; causes death.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724400" y="381000"/>
            <a:ext cx="3982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3-Parent Baby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3 parent 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382628" cy="5000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743200" y="228600"/>
            <a:ext cx="3515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Recipe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mes Marion Si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09600"/>
            <a:ext cx="4236982" cy="55851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0YWBGgUAAA7IHX.jpg"/>
          <p:cNvPicPr>
            <a:picLocks noChangeAspect="1" noChangeArrowheads="1"/>
          </p:cNvPicPr>
          <p:nvPr/>
        </p:nvPicPr>
        <p:blipFill>
          <a:blip r:embed="rId2">
            <a:lum bright="-2000" contrast="26000"/>
          </a:blip>
          <a:srcRect/>
          <a:stretch>
            <a:fillRect/>
          </a:stretch>
        </p:blipFill>
        <p:spPr bwMode="auto">
          <a:xfrm>
            <a:off x="1583642" y="1512274"/>
            <a:ext cx="5807758" cy="51574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152400"/>
            <a:ext cx="5066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Incredible Image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33400" y="381000"/>
            <a:ext cx="8305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Asymptomatic  </a:t>
            </a:r>
            <a:r>
              <a:rPr lang="en-US" sz="2800" dirty="0" err="1" smtClean="0"/>
              <a:t>Gravida</a:t>
            </a:r>
            <a:r>
              <a:rPr lang="en-US" sz="2800" dirty="0" smtClean="0"/>
              <a:t> 6 – Para 5</a:t>
            </a:r>
          </a:p>
          <a:p>
            <a:r>
              <a:rPr lang="en-US" sz="2800" dirty="0" smtClean="0"/>
              <a:t>H/o  5 Previous  LSCS</a:t>
            </a:r>
          </a:p>
          <a:p>
            <a:r>
              <a:rPr lang="en-US" sz="2800" dirty="0" smtClean="0"/>
              <a:t>Image taken at 22 weeks</a:t>
            </a:r>
          </a:p>
          <a:p>
            <a:r>
              <a:rPr lang="en-US" sz="2800" dirty="0" smtClean="0"/>
              <a:t>Risks explained: ( Extension of rupture, PPROM, Preterm birth,  Fetal death, emergency hysterectomy)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Couple wanted to continue the pregnancy </a:t>
            </a:r>
          </a:p>
          <a:p>
            <a:endParaRPr lang="en-US" sz="2800" dirty="0" smtClean="0"/>
          </a:p>
          <a:p>
            <a:r>
              <a:rPr lang="en-US" sz="2800" dirty="0" smtClean="0"/>
              <a:t>The tear increased to 5 cm at 30 weeks</a:t>
            </a:r>
          </a:p>
          <a:p>
            <a:r>
              <a:rPr lang="en-US" sz="2800" dirty="0" smtClean="0"/>
              <a:t>The fetal abdomen and both legs prolapsed</a:t>
            </a:r>
          </a:p>
          <a:p>
            <a:r>
              <a:rPr lang="en-US" sz="2800" dirty="0" smtClean="0"/>
              <a:t>Live male baby weighing 1.385 kg delivered by Emergency CS</a:t>
            </a:r>
          </a:p>
          <a:p>
            <a:r>
              <a:rPr lang="en-US" sz="2800" dirty="0" smtClean="0"/>
              <a:t>Mother &amp; baby doing well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181600" y="62116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Dr Pierre-Emmanuel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Bouet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Angers University Hospital,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Fance</a:t>
            </a:r>
            <a:endParaRPr lang="en-IN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362200"/>
            <a:ext cx="3964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9/95/Sims.Speculum.jpg/220px-Sims.Speculum.jpg"/>
          <p:cNvPicPr>
            <a:picLocks noChangeAspect="1" noChangeArrowheads="1"/>
          </p:cNvPicPr>
          <p:nvPr/>
        </p:nvPicPr>
        <p:blipFill>
          <a:blip r:embed="rId3">
            <a:lum bright="2000" contrast="41000"/>
          </a:blip>
          <a:srcRect/>
          <a:stretch>
            <a:fillRect/>
          </a:stretch>
        </p:blipFill>
        <p:spPr bwMode="auto">
          <a:xfrm>
            <a:off x="685800" y="1447800"/>
            <a:ext cx="3390900" cy="4392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" name="Picture 6" descr="https://upload.wikimedia.org/wikipedia/commons/thumb/b/b8/Jmarionsimsjeh.JPG/220px-Jmarionsimsje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62200"/>
            <a:ext cx="3767406" cy="34591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953000" y="914400"/>
            <a:ext cx="3318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 Marion Sims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pr.org/assets/img/2017/02/06/anarcha3-67b6293f378c18ebc2ce5215ba6dab6f9cf24a10-s1500-c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10475" cy="57054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76600" y="3048000"/>
            <a:ext cx="4343400" cy="2971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Position</a:t>
            </a:r>
          </a:p>
          <a:p>
            <a:r>
              <a:rPr lang="en-US" sz="3600" dirty="0" smtClean="0"/>
              <a:t>Speculum</a:t>
            </a:r>
          </a:p>
          <a:p>
            <a:r>
              <a:rPr lang="en-US" sz="3600" dirty="0" smtClean="0"/>
              <a:t>Silver sutures</a:t>
            </a:r>
          </a:p>
          <a:p>
            <a:r>
              <a:rPr lang="en-US" sz="3600" dirty="0" smtClean="0"/>
              <a:t>Repair of VVF</a:t>
            </a:r>
            <a:endParaRPr lang="en-IN" sz="3600" dirty="0"/>
          </a:p>
        </p:txBody>
      </p:sp>
      <p:sp>
        <p:nvSpPr>
          <p:cNvPr id="25604" name="AutoShape 4" descr="Image result for sims posit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6" name="AutoShape 6" descr="Image result for sims posit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608" name="AutoShape 8" descr="Image result for sims posit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5610" name="Picture 10" descr="Image result for sims positio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838200"/>
            <a:ext cx="4762500" cy="14382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Anarcha</a:t>
            </a:r>
            <a:r>
              <a:rPr lang="en-US" dirty="0" smtClean="0"/>
              <a:t>, </a:t>
            </a:r>
            <a:r>
              <a:rPr lang="en-US" dirty="0" err="1" smtClean="0"/>
              <a:t>Betsie</a:t>
            </a:r>
            <a:r>
              <a:rPr lang="en-US" dirty="0" smtClean="0"/>
              <a:t> and Lucie living research subjects</a:t>
            </a:r>
          </a:p>
          <a:p>
            <a:r>
              <a:rPr lang="en-US" dirty="0" smtClean="0"/>
              <a:t>Modern gynecology traces its roots to these women </a:t>
            </a:r>
          </a:p>
          <a:p>
            <a:r>
              <a:rPr lang="en-US" dirty="0" smtClean="0"/>
              <a:t>They were the true unsung heroes</a:t>
            </a:r>
          </a:p>
          <a:p>
            <a:r>
              <a:rPr lang="en-US" dirty="0" smtClean="0"/>
              <a:t>They must be celebrated as Mothers of modern gynecology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nsascity.com/news/nation-world/national/xqbtay/picture62489712/ALTERNATES/FREE_960/baby%20pow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2590800" cy="3883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0" y="9906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A jury in St. Louis, USA awarded $72 million to the family of a woman who died from </a:t>
            </a:r>
            <a:r>
              <a:rPr lang="en-IN" dirty="0" smtClean="0">
                <a:solidFill>
                  <a:srgbClr val="FFC000"/>
                </a:solidFill>
              </a:rPr>
              <a:t>ovarian cancer </a:t>
            </a:r>
            <a:r>
              <a:rPr lang="en-IN" dirty="0" smtClean="0"/>
              <a:t>in October 2015</a:t>
            </a:r>
          </a:p>
          <a:p>
            <a:r>
              <a:rPr lang="en-IN" dirty="0" smtClean="0"/>
              <a:t>She claimed &amp; convinced the jury that her cancer was caused by her regular use of Johnson &amp; Johnson baby powder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edical exam glo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190976" cy="3438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953000" y="1371600"/>
            <a:ext cx="388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dirty="0" smtClean="0">
              <a:solidFill>
                <a:srgbClr val="FFC000"/>
              </a:solidFill>
            </a:endParaRPr>
          </a:p>
          <a:p>
            <a:r>
              <a:rPr lang="en-IN" sz="2000" dirty="0" smtClean="0"/>
              <a:t> </a:t>
            </a:r>
          </a:p>
          <a:p>
            <a:r>
              <a:rPr lang="en-IN" sz="2800" b="1" dirty="0" smtClean="0"/>
              <a:t>Powdered Surgeon’s Gloves, Powdered Patient Examination Gloves and Absorbable Powder for lubricating a Surgeon’s Glove are banned</a:t>
            </a:r>
          </a:p>
          <a:p>
            <a:endParaRPr lang="en-IN" sz="2800" b="1" dirty="0" smtClean="0"/>
          </a:p>
          <a:p>
            <a:r>
              <a:rPr lang="en-I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 18 January 2017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609600"/>
            <a:ext cx="708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FDA bans powdered gloves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Dangers: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Allergy, Airway inflammation, wound  inflammation, post op adhesions</a:t>
            </a:r>
          </a:p>
          <a:p>
            <a:r>
              <a:rPr lang="en-US" dirty="0" err="1" smtClean="0"/>
              <a:t>Lycopodium</a:t>
            </a:r>
            <a:r>
              <a:rPr lang="en-US" dirty="0" smtClean="0"/>
              <a:t> powder was first found to cause </a:t>
            </a:r>
            <a:r>
              <a:rPr lang="en-US" dirty="0" err="1" smtClean="0"/>
              <a:t>granulomas</a:t>
            </a:r>
            <a:r>
              <a:rPr lang="en-US" dirty="0" smtClean="0"/>
              <a:t> &amp; adhesions in 1930s</a:t>
            </a:r>
          </a:p>
          <a:p>
            <a:r>
              <a:rPr lang="en-US" dirty="0" smtClean="0"/>
              <a:t>Replaced by talcum powder (Mg silicate}</a:t>
            </a:r>
          </a:p>
          <a:p>
            <a:r>
              <a:rPr lang="en-US" dirty="0" smtClean="0"/>
              <a:t>Also a cause of </a:t>
            </a:r>
            <a:r>
              <a:rPr lang="en-US" dirty="0" err="1" smtClean="0"/>
              <a:t>granulomas</a:t>
            </a:r>
            <a:r>
              <a:rPr lang="en-US" dirty="0" smtClean="0"/>
              <a:t> &amp; post op adhesions in 1940s</a:t>
            </a:r>
          </a:p>
          <a:p>
            <a:r>
              <a:rPr lang="en-US" dirty="0" smtClean="0"/>
              <a:t>Replaced by Corn starch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2125</TotalTime>
  <Words>477</Words>
  <Application>Microsoft Office PowerPoint</Application>
  <PresentationFormat>On-screen Show (4:3)</PresentationFormat>
  <Paragraphs>82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137</cp:revision>
  <dcterms:created xsi:type="dcterms:W3CDTF">2006-08-16T00:00:00Z</dcterms:created>
  <dcterms:modified xsi:type="dcterms:W3CDTF">2017-04-08T16:50:33Z</dcterms:modified>
</cp:coreProperties>
</file>