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321" r:id="rId2"/>
    <p:sldId id="286" r:id="rId3"/>
    <p:sldId id="285" r:id="rId4"/>
    <p:sldId id="280" r:id="rId5"/>
    <p:sldId id="279" r:id="rId6"/>
    <p:sldId id="278" r:id="rId7"/>
    <p:sldId id="277" r:id="rId8"/>
    <p:sldId id="270" r:id="rId9"/>
    <p:sldId id="271" r:id="rId10"/>
    <p:sldId id="275" r:id="rId11"/>
    <p:sldId id="276" r:id="rId12"/>
    <p:sldId id="297" r:id="rId13"/>
    <p:sldId id="268" r:id="rId14"/>
    <p:sldId id="298" r:id="rId15"/>
    <p:sldId id="324" r:id="rId16"/>
    <p:sldId id="299" r:id="rId17"/>
    <p:sldId id="317" r:id="rId18"/>
    <p:sldId id="318" r:id="rId19"/>
    <p:sldId id="322" r:id="rId20"/>
    <p:sldId id="291" r:id="rId21"/>
    <p:sldId id="283" r:id="rId22"/>
    <p:sldId id="284" r:id="rId23"/>
    <p:sldId id="323" r:id="rId24"/>
    <p:sldId id="310" r:id="rId25"/>
    <p:sldId id="311" r:id="rId26"/>
    <p:sldId id="309" r:id="rId27"/>
    <p:sldId id="306" r:id="rId28"/>
    <p:sldId id="300" r:id="rId29"/>
    <p:sldId id="308" r:id="rId30"/>
    <p:sldId id="301" r:id="rId31"/>
    <p:sldId id="303" r:id="rId32"/>
    <p:sldId id="307" r:id="rId33"/>
    <p:sldId id="305" r:id="rId34"/>
    <p:sldId id="304" r:id="rId35"/>
    <p:sldId id="302" r:id="rId36"/>
    <p:sldId id="32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6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52"/>
    </p:cViewPr>
  </p:sorterViewPr>
  <p:notesViewPr>
    <p:cSldViewPr>
      <p:cViewPr varScale="1">
        <p:scale>
          <a:sx n="60" d="100"/>
          <a:sy n="60" d="100"/>
        </p:scale>
        <p:origin x="-2552" y="-9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A4002-4B12-4BED-8FAE-F0604F41D181}" type="datetimeFigureOut">
              <a:rPr lang="en-US" smtClean="0"/>
              <a:pPr/>
              <a:t>10/14/2016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BC1B5-71FC-4A76-B74C-7BAD9778D2E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1C195-26CD-4334-B8E4-9B4C7CF83224}" type="datetimeFigureOut">
              <a:rPr lang="en-US" smtClean="0"/>
              <a:pPr/>
              <a:t>10/14/2016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2E7AC-4A01-45B8-8C9B-083938D200E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Zero gravity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2E7AC-4A01-45B8-8C9B-083938D200E1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Aishwarya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2E7AC-4A01-45B8-8C9B-083938D200E1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South </a:t>
            </a:r>
            <a:r>
              <a:rPr lang="en-US" dirty="0" err="1" smtClean="0"/>
              <a:t>india-cd</a:t>
            </a:r>
            <a:r>
              <a:rPr lang="en-US" dirty="0" smtClean="0"/>
              <a:t> count the no of male </a:t>
            </a:r>
            <a:r>
              <a:rPr lang="en-US" dirty="0" err="1" smtClean="0"/>
              <a:t>obg</a:t>
            </a:r>
            <a:r>
              <a:rPr lang="en-US" dirty="0" smtClean="0"/>
              <a:t> with fingers on left hand-fair share </a:t>
            </a:r>
            <a:r>
              <a:rPr lang="en-US" dirty="0" err="1" smtClean="0"/>
              <a:t>ofinsults</a:t>
            </a:r>
            <a:r>
              <a:rPr lang="en-US" dirty="0" smtClean="0"/>
              <a:t> </a:t>
            </a:r>
            <a:r>
              <a:rPr lang="en-US" dirty="0" err="1" smtClean="0"/>
              <a:t>innuendos,humiliation</a:t>
            </a:r>
            <a:r>
              <a:rPr lang="en-US" dirty="0" smtClean="0"/>
              <a:t>-water fish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2E7AC-4A01-45B8-8C9B-083938D200E1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OCP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2E7AC-4A01-45B8-8C9B-083938D200E1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Non problem now. We will deal with it when it becomes a problem!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2E7AC-4A01-45B8-8C9B-083938D200E1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became a non problem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2E7AC-4A01-45B8-8C9B-083938D200E1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will change the topic because it is a taboo for men </a:t>
            </a:r>
            <a:r>
              <a:rPr lang="en-US" dirty="0" err="1" smtClean="0"/>
              <a:t>totalk</a:t>
            </a:r>
            <a:r>
              <a:rPr lang="en-US" dirty="0" smtClean="0"/>
              <a:t> about menstruation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2E7AC-4A01-45B8-8C9B-083938D200E1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Kick your husband or Ill treat PGs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2E7AC-4A01-45B8-8C9B-083938D200E1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leach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2E7AC-4A01-45B8-8C9B-083938D200E1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Cardiac pulsations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2E7AC-4A01-45B8-8C9B-083938D200E1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Babies born by CS have an increased risk of Obesity, allergies, auto immune disease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2E7AC-4A01-45B8-8C9B-083938D200E1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ec.europa.eu/research/allergy/pdf/maria_jenmalm.pdf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lon.com/2015/05/10/why_arent_they_warning_women_about_it_the_lethal_danger_in_your_baby_powder_partner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lobe in han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5962650" cy="360997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57200" y="304800"/>
            <a:ext cx="3431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ObG</a:t>
            </a:r>
            <a:r>
              <a:rPr lang="en-US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Watch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5943600"/>
            <a:ext cx="2386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Narayanan R</a:t>
            </a:r>
            <a:endParaRPr lang="en-IN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1143000"/>
            <a:ext cx="2432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16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October 2016</a:t>
            </a:r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 for garuda purana"/>
          <p:cNvPicPr>
            <a:picLocks noChangeAspect="1" noChangeArrowheads="1"/>
          </p:cNvPicPr>
          <p:nvPr/>
        </p:nvPicPr>
        <p:blipFill>
          <a:blip r:embed="rId3">
            <a:lum bright="7000" contrast="20000"/>
          </a:blip>
          <a:stretch>
            <a:fillRect/>
          </a:stretch>
        </p:blipFill>
        <p:spPr bwMode="auto">
          <a:xfrm>
            <a:off x="381000" y="228600"/>
            <a:ext cx="3810000" cy="64957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48200" y="685800"/>
            <a:ext cx="4191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</a:t>
            </a:r>
            <a:r>
              <a:rPr lang="en-US" sz="3600" b="1" dirty="0" smtClean="0">
                <a:solidFill>
                  <a:srgbClr val="C00000"/>
                </a:solidFill>
              </a:rPr>
              <a:t>Garuda </a:t>
            </a:r>
            <a:r>
              <a:rPr lang="en-US" sz="3600" b="1" dirty="0" err="1" smtClean="0">
                <a:solidFill>
                  <a:srgbClr val="C00000"/>
                </a:solidFill>
              </a:rPr>
              <a:t>Purana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r>
              <a:rPr lang="en-US" sz="3600" b="1" dirty="0" smtClean="0"/>
              <a:t> is a </a:t>
            </a:r>
            <a:r>
              <a:rPr lang="en-US" sz="3600" b="1" dirty="0" err="1" smtClean="0"/>
              <a:t>Vaishnavaite</a:t>
            </a:r>
            <a:r>
              <a:rPr lang="en-US" sz="3600" b="1" dirty="0" smtClean="0"/>
              <a:t> text composed in the 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millenium</a:t>
            </a:r>
            <a:endParaRPr lang="en-US" sz="3600" b="1" dirty="0" smtClean="0"/>
          </a:p>
          <a:p>
            <a:r>
              <a:rPr lang="en-US" sz="3600" b="1" dirty="0" smtClean="0"/>
              <a:t> It is an Encyclopedia </a:t>
            </a:r>
          </a:p>
          <a:p>
            <a:r>
              <a:rPr lang="en-US" sz="3600" b="1" dirty="0" smtClean="0"/>
              <a:t>depicting almost</a:t>
            </a:r>
          </a:p>
          <a:p>
            <a:r>
              <a:rPr lang="en-US" sz="3600" b="1" dirty="0" smtClean="0"/>
              <a:t> everything pertaining to that period</a:t>
            </a:r>
            <a:endParaRPr lang="en-US" b="1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age result for garudapur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990600"/>
            <a:ext cx="3962400" cy="562174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47800" y="152400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It predominantly deals with the consequences </a:t>
            </a:r>
          </a:p>
          <a:p>
            <a:pPr algn="ctr"/>
            <a:r>
              <a:rPr lang="en-US" sz="2400" b="1" dirty="0" smtClean="0"/>
              <a:t>of sin and what happens in hell</a:t>
            </a:r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udinam.org/wp-content/uploads/2012/01/Lord_Dhanvantari_mantras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"/>
            <a:ext cx="4343400" cy="5568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105400" y="533400"/>
            <a:ext cx="3581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It also contains 72 chapters devoted to the </a:t>
            </a:r>
            <a:r>
              <a:rPr lang="en-US" sz="3200" b="1" dirty="0" err="1" smtClean="0"/>
              <a:t>Dhanvantri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Samhita</a:t>
            </a:r>
            <a:r>
              <a:rPr lang="en-US" sz="3200" b="1" dirty="0" smtClean="0"/>
              <a:t> on Medicine which discusses the </a:t>
            </a:r>
            <a:r>
              <a:rPr lang="en-US" sz="3200" b="1" dirty="0" err="1" smtClean="0"/>
              <a:t>aetiology</a:t>
            </a:r>
            <a:r>
              <a:rPr lang="en-US" sz="3200" b="1" dirty="0" smtClean="0"/>
              <a:t>, pathology,</a:t>
            </a:r>
          </a:p>
          <a:p>
            <a:r>
              <a:rPr lang="en-US" sz="3200" b="1" dirty="0" smtClean="0"/>
              <a:t>pathogenesis, manifestations,</a:t>
            </a:r>
          </a:p>
          <a:p>
            <a:r>
              <a:rPr lang="en-US" sz="3200" b="1" dirty="0" smtClean="0"/>
              <a:t>diagnosis &amp;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524000"/>
            <a:ext cx="6858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2000" dirty="0" smtClean="0"/>
              <a:t>The mortal is formed in the middle 3 days the menstrual  cycle  when the male &amp; female elements  are bound together by the union of man &amp; woman.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In 3 days it enters the womb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Becomes a lump in one night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Becomes round by 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night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Resembles jujube fruit as an egg of flesh by 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day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Head is formed by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month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Arms &amp; other parts by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Bones, skin, genitals, cavities by 3</a:t>
            </a:r>
            <a:r>
              <a:rPr lang="en-US" sz="2000" baseline="30000" dirty="0" smtClean="0"/>
              <a:t>rd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Seven bodily fluids by 4</a:t>
            </a:r>
            <a:r>
              <a:rPr lang="en-US" sz="2000" baseline="30000" dirty="0" smtClean="0"/>
              <a:t>th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Hunger &amp; thirst in 5</a:t>
            </a:r>
            <a:r>
              <a:rPr lang="en-US" sz="2000" baseline="30000" dirty="0" smtClean="0"/>
              <a:t>th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Gains consciousness by 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endParaRPr lang="en-US" sz="2000" baseline="30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Enveloped by a sheath, it moves to left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The creature at birth lies and moves like a worm in the disgusting</a:t>
            </a:r>
          </a:p>
          <a:p>
            <a:r>
              <a:rPr lang="en-US" sz="2000" dirty="0" smtClean="0"/>
              <a:t>hollow of loin amid urine and feces</a:t>
            </a:r>
            <a:endParaRPr lang="en-IN" sz="2000" dirty="0"/>
          </a:p>
        </p:txBody>
      </p:sp>
      <p:pic>
        <p:nvPicPr>
          <p:cNvPr id="7170" name="Picture 2" descr="Image result for jujube fru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95600"/>
            <a:ext cx="1295400" cy="129540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description of embryology in </a:t>
            </a:r>
            <a:br>
              <a:rPr lang="en-US" dirty="0" smtClean="0"/>
            </a:br>
            <a:r>
              <a:rPr lang="en-US" dirty="0" smtClean="0"/>
              <a:t>Garuda </a:t>
            </a:r>
            <a:r>
              <a:rPr lang="en-US" dirty="0" err="1" smtClean="0"/>
              <a:t>Purana</a:t>
            </a:r>
            <a:r>
              <a:rPr lang="en-US" dirty="0" smtClean="0"/>
              <a:t> is incredible!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Vaginal Seeding – Now trending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33800" y="1752600"/>
            <a:ext cx="4800600" cy="4525963"/>
          </a:xfrm>
        </p:spPr>
        <p:txBody>
          <a:bodyPr>
            <a:normAutofit fontScale="85000" lnSpcReduction="10000"/>
          </a:bodyPr>
          <a:lstStyle/>
          <a:p>
            <a:r>
              <a:rPr lang="en-IN" dirty="0" smtClean="0"/>
              <a:t>Increasing numbers of new parents in the UK who deliver by caesarean section are requesting a procedure called </a:t>
            </a:r>
            <a:r>
              <a:rPr lang="en-IN" dirty="0" smtClean="0">
                <a:solidFill>
                  <a:srgbClr val="C00000"/>
                </a:solidFill>
              </a:rPr>
              <a:t>'vaginal seeding' or '</a:t>
            </a:r>
            <a:r>
              <a:rPr lang="en-IN" dirty="0" err="1" smtClean="0">
                <a:solidFill>
                  <a:srgbClr val="C00000"/>
                </a:solidFill>
              </a:rPr>
              <a:t>microbirthing</a:t>
            </a:r>
            <a:r>
              <a:rPr lang="en-IN" dirty="0" smtClean="0">
                <a:solidFill>
                  <a:srgbClr val="C00000"/>
                </a:solidFill>
              </a:rPr>
              <a:t>'.</a:t>
            </a:r>
          </a:p>
          <a:p>
            <a:r>
              <a:rPr lang="en-IN" dirty="0" smtClean="0"/>
              <a:t>The procedure involves taking a swab from the mother's vagina and wiping it over the baby's mouth, eyes, face and skin shortly after birth by caesarean section.</a:t>
            </a:r>
          </a:p>
          <a:p>
            <a:pPr>
              <a:buNone/>
            </a:pPr>
            <a:r>
              <a:rPr lang="en-IN" dirty="0" smtClean="0">
                <a:solidFill>
                  <a:srgbClr val="C00000"/>
                </a:solidFill>
              </a:rPr>
              <a:t>    Logic?</a:t>
            </a:r>
          </a:p>
          <a:p>
            <a:r>
              <a:rPr lang="en-IN" dirty="0" smtClean="0"/>
              <a:t>Swabbing the baby will boost its gut bacteria and </a:t>
            </a:r>
            <a:r>
              <a:rPr lang="en-IN" dirty="0" smtClean="0">
                <a:solidFill>
                  <a:srgbClr val="C00000"/>
                </a:solidFill>
              </a:rPr>
              <a:t>reduce the risk </a:t>
            </a:r>
            <a:r>
              <a:rPr lang="en-IN" dirty="0" smtClean="0"/>
              <a:t>of developing asthma, food allergies and hay fever in later life.</a:t>
            </a:r>
            <a:endParaRPr lang="en-IN" dirty="0"/>
          </a:p>
        </p:txBody>
      </p:sp>
      <p:pic>
        <p:nvPicPr>
          <p:cNvPr id="5" name="Picture 8" descr="Image result for vaginal seed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667000"/>
            <a:ext cx="3514726" cy="210883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hlinkClick r:id="rId2" tooltip="Page 17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49513313" y="25552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Protective factors?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62390525" y="27638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The allergic march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0609040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Atopic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424368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dermatitis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09375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Asthma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912173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Rhino-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conjunctivitis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462772125" y="29842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Immune deviation during pregnancy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261737475" y="170920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IL-4 IL-10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147483647" y="171914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IFN-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147483647" y="169899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γ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13519642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via e g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17573482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progesterone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226038950" y="65889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MDC (CCL22) / IP-10 (CXCL10)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12903803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Str ic tly alle r gic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20296203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Stric tly non-alle rgic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1069467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106946700" y="22616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1026385425" y="205321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1026385425" y="1851450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15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1026385425" y="164268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1026385425" y="144164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25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1026385425" y="1232884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1026385425" y="10314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35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988556888" y="85254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Ratio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1387587713" y="27218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 hildr en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2147483647" y="27218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children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11177920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15118508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26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1841020575" y="90998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p= 0 .0 0 7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792218063" y="22447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Ratio of Th2- and Th1-associated chemokines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733120200" y="398259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at birth 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1131874800" y="398259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vs 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1269949200" y="398259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allergy development to 2 years of age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15913798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Sandberg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20718732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et al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15913798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Pediatr Allergy Immunol; In press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54368700" y="20742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CCR4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142722600" y="191627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CCL22 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Th1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2147483647" y="209889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CXCR3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2147483647" y="19681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CXCL10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3796522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Th2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1937301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1937301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auto">
          <a:xfrm>
            <a:off x="1134637050" y="200087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1134637050" y="171331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15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1134637050" y="142502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1134637050" y="1142612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25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1134637050" y="853211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13497591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 mon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1801129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 mon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12 mon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8" name="Rectangle 64"/>
          <p:cNvSpPr>
            <a:spLocks noChangeArrowheads="1"/>
          </p:cNvSpPr>
          <p:nvPr/>
        </p:nvSpPr>
        <p:spPr bwMode="auto">
          <a:xfrm>
            <a:off x="2689145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24 mon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 y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Age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auto">
          <a:xfrm>
            <a:off x="986432813" y="2114530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Prevalence (%)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auto">
          <a:xfrm>
            <a:off x="2147483647" y="202959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SPT+ Est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3" name="Rectangle 69"/>
          <p:cNvSpPr>
            <a:spLocks noChangeArrowheads="1"/>
          </p:cNvSpPr>
          <p:nvPr/>
        </p:nvSpPr>
        <p:spPr bwMode="auto">
          <a:xfrm>
            <a:off x="2147483647" y="1038421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SPT+ Sw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4" name="Rectangle 70"/>
          <p:cNvSpPr>
            <a:spLocks noChangeArrowheads="1"/>
          </p:cNvSpPr>
          <p:nvPr/>
        </p:nvSpPr>
        <p:spPr bwMode="auto">
          <a:xfrm>
            <a:off x="477688275" y="30100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SPT reactivity in 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5" name="Rectangle 71"/>
          <p:cNvSpPr>
            <a:spLocks noChangeArrowheads="1"/>
          </p:cNvSpPr>
          <p:nvPr/>
        </p:nvSpPr>
        <p:spPr bwMode="auto">
          <a:xfrm>
            <a:off x="1532562975" y="30100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Estonian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2095619063" y="30100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and Swedish children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7" name="Rectangle 73"/>
          <p:cNvSpPr>
            <a:spLocks noChangeArrowheads="1"/>
          </p:cNvSpPr>
          <p:nvPr/>
        </p:nvSpPr>
        <p:spPr bwMode="auto">
          <a:xfrm>
            <a:off x="944646638" y="5219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during the first five years of life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8" name="Rectangle 74"/>
          <p:cNvSpPr>
            <a:spLocks noChangeArrowheads="1"/>
          </p:cNvSpPr>
          <p:nvPr/>
        </p:nvSpPr>
        <p:spPr bwMode="auto">
          <a:xfrm>
            <a:off x="2147483647" y="89309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*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9" name="Rectangle 75"/>
          <p:cNvSpPr>
            <a:spLocks noChangeArrowheads="1"/>
          </p:cNvSpPr>
          <p:nvPr/>
        </p:nvSpPr>
        <p:spPr bwMode="auto">
          <a:xfrm>
            <a:off x="2147483647" y="1206798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*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0" name="Rectangle 76"/>
          <p:cNvSpPr>
            <a:spLocks noChangeArrowheads="1"/>
          </p:cNvSpPr>
          <p:nvPr/>
        </p:nvSpPr>
        <p:spPr bwMode="auto">
          <a:xfrm>
            <a:off x="2147483647" y="12189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**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1" name="Rectangle 77"/>
          <p:cNvSpPr>
            <a:spLocks noChangeArrowheads="1"/>
          </p:cNvSpPr>
          <p:nvPr/>
        </p:nvSpPr>
        <p:spPr bwMode="auto">
          <a:xfrm>
            <a:off x="1887678788" y="135775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*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2" name="Rectangle 78"/>
          <p:cNvSpPr>
            <a:spLocks noChangeArrowheads="1"/>
          </p:cNvSpPr>
          <p:nvPr/>
        </p:nvSpPr>
        <p:spPr bwMode="auto">
          <a:xfrm>
            <a:off x="20735305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Voor T 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et al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4" name="Rectangle 8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5" name="Rectangle 8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6" name="Rectangle 82"/>
          <p:cNvSpPr>
            <a:spLocks noChangeArrowheads="1"/>
          </p:cNvSpPr>
          <p:nvPr/>
        </p:nvSpPr>
        <p:spPr bwMode="auto">
          <a:xfrm>
            <a:off x="6881098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7" name="Rectangle 83"/>
          <p:cNvSpPr>
            <a:spLocks noChangeArrowheads="1"/>
          </p:cNvSpPr>
          <p:nvPr/>
        </p:nvSpPr>
        <p:spPr bwMode="auto">
          <a:xfrm>
            <a:off x="6881098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8" name="Rectangle 84"/>
          <p:cNvSpPr>
            <a:spLocks noChangeArrowheads="1"/>
          </p:cNvSpPr>
          <p:nvPr/>
        </p:nvSpPr>
        <p:spPr bwMode="auto">
          <a:xfrm>
            <a:off x="6524910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9" name="Rectangle 85"/>
          <p:cNvSpPr>
            <a:spLocks noChangeArrowheads="1"/>
          </p:cNvSpPr>
          <p:nvPr/>
        </p:nvSpPr>
        <p:spPr bwMode="auto">
          <a:xfrm>
            <a:off x="652491075" y="20387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15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0" name="Rectangle 86"/>
          <p:cNvSpPr>
            <a:spLocks noChangeArrowheads="1"/>
          </p:cNvSpPr>
          <p:nvPr/>
        </p:nvSpPr>
        <p:spPr bwMode="auto">
          <a:xfrm>
            <a:off x="652491075" y="174571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1" name="Rectangle 87"/>
          <p:cNvSpPr>
            <a:spLocks noChangeArrowheads="1"/>
          </p:cNvSpPr>
          <p:nvPr/>
        </p:nvSpPr>
        <p:spPr bwMode="auto">
          <a:xfrm>
            <a:off x="652491075" y="14526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25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2" name="Rectangle 88"/>
          <p:cNvSpPr>
            <a:spLocks noChangeArrowheads="1"/>
          </p:cNvSpPr>
          <p:nvPr/>
        </p:nvSpPr>
        <p:spPr bwMode="auto">
          <a:xfrm>
            <a:off x="652491075" y="115953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3" name="Rectangle 89"/>
          <p:cNvSpPr>
            <a:spLocks noChangeArrowheads="1"/>
          </p:cNvSpPr>
          <p:nvPr/>
        </p:nvSpPr>
        <p:spPr bwMode="auto">
          <a:xfrm>
            <a:off x="652491075" y="8657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35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4" name="Rectangle 90"/>
          <p:cNvSpPr>
            <a:spLocks noChangeArrowheads="1"/>
          </p:cNvSpPr>
          <p:nvPr/>
        </p:nvSpPr>
        <p:spPr bwMode="auto">
          <a:xfrm>
            <a:off x="881414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 mon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5" name="Rectangle 91"/>
          <p:cNvSpPr>
            <a:spLocks noChangeArrowheads="1"/>
          </p:cNvSpPr>
          <p:nvPr/>
        </p:nvSpPr>
        <p:spPr bwMode="auto">
          <a:xfrm>
            <a:off x="13480303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 mon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6" name="Rectangle 92"/>
          <p:cNvSpPr>
            <a:spLocks noChangeArrowheads="1"/>
          </p:cNvSpPr>
          <p:nvPr/>
        </p:nvSpPr>
        <p:spPr bwMode="auto">
          <a:xfrm>
            <a:off x="17809464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12 mon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7" name="Rectangle 9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24 mon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8" name="Rectangle 9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 yr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9" name="Rectangle 95"/>
          <p:cNvSpPr>
            <a:spLocks noChangeArrowheads="1"/>
          </p:cNvSpPr>
          <p:nvPr/>
        </p:nvSpPr>
        <p:spPr bwMode="auto">
          <a:xfrm>
            <a:off x="18589656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Age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0" name="Rectangle 96"/>
          <p:cNvSpPr>
            <a:spLocks noChangeArrowheads="1"/>
          </p:cNvSpPr>
          <p:nvPr/>
        </p:nvSpPr>
        <p:spPr bwMode="auto">
          <a:xfrm>
            <a:off x="4728019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Prevalence (%)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1" name="Rectangle 9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AD Est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2" name="Rectangle 98"/>
          <p:cNvSpPr>
            <a:spLocks noChangeArrowheads="1"/>
          </p:cNvSpPr>
          <p:nvPr/>
        </p:nvSpPr>
        <p:spPr bwMode="auto">
          <a:xfrm>
            <a:off x="2147483647" y="175709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AD Sw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3" name="Rectangle 99"/>
          <p:cNvSpPr>
            <a:spLocks noChangeArrowheads="1"/>
          </p:cNvSpPr>
          <p:nvPr/>
        </p:nvSpPr>
        <p:spPr bwMode="auto">
          <a:xfrm>
            <a:off x="2147483647" y="1873078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Total Est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4" name="Rectangle 100"/>
          <p:cNvSpPr>
            <a:spLocks noChangeArrowheads="1"/>
          </p:cNvSpPr>
          <p:nvPr/>
        </p:nvSpPr>
        <p:spPr bwMode="auto">
          <a:xfrm>
            <a:off x="2147483647" y="116025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Total Sw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2147483647" y="1146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*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" name="Rectangle 102"/>
          <p:cNvSpPr>
            <a:spLocks noChangeArrowheads="1"/>
          </p:cNvSpPr>
          <p:nvPr/>
        </p:nvSpPr>
        <p:spPr bwMode="auto">
          <a:xfrm>
            <a:off x="2147483647" y="160886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*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" name="Rectangle 103"/>
          <p:cNvSpPr>
            <a:spLocks noChangeArrowheads="1"/>
          </p:cNvSpPr>
          <p:nvPr/>
        </p:nvSpPr>
        <p:spPr bwMode="auto">
          <a:xfrm>
            <a:off x="954576450" y="18058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*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8" name="Rectangle 104"/>
          <p:cNvSpPr>
            <a:spLocks noChangeArrowheads="1"/>
          </p:cNvSpPr>
          <p:nvPr/>
        </p:nvSpPr>
        <p:spPr bwMode="auto">
          <a:xfrm>
            <a:off x="23560088" y="935069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*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9" name="Rectangle 105"/>
          <p:cNvSpPr>
            <a:spLocks noChangeArrowheads="1"/>
          </p:cNvSpPr>
          <p:nvPr/>
        </p:nvSpPr>
        <p:spPr bwMode="auto">
          <a:xfrm>
            <a:off x="28213050" y="99951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*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AB Est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1" name="Rectangle 107"/>
          <p:cNvSpPr>
            <a:spLocks noChangeArrowheads="1"/>
          </p:cNvSpPr>
          <p:nvPr/>
        </p:nvSpPr>
        <p:spPr bwMode="auto">
          <a:xfrm>
            <a:off x="2147483647" y="1977275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AB Sw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2" name="Rectangle 108"/>
          <p:cNvSpPr>
            <a:spLocks noChangeArrowheads="1"/>
          </p:cNvSpPr>
          <p:nvPr/>
        </p:nvSpPr>
        <p:spPr bwMode="auto">
          <a:xfrm>
            <a:off x="29041725" y="187469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*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3" name="Rectangle 109"/>
          <p:cNvSpPr>
            <a:spLocks noChangeArrowheads="1"/>
          </p:cNvSpPr>
          <p:nvPr/>
        </p:nvSpPr>
        <p:spPr bwMode="auto">
          <a:xfrm>
            <a:off x="2147483647" y="26330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ARC Est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4" name="Rectangle 110"/>
          <p:cNvSpPr>
            <a:spLocks noChangeArrowheads="1"/>
          </p:cNvSpPr>
          <p:nvPr/>
        </p:nvSpPr>
        <p:spPr bwMode="auto">
          <a:xfrm>
            <a:off x="2147483647" y="210466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ARC SW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5" name="Rectangle 111"/>
          <p:cNvSpPr>
            <a:spLocks noChangeArrowheads="1"/>
          </p:cNvSpPr>
          <p:nvPr/>
        </p:nvSpPr>
        <p:spPr bwMode="auto">
          <a:xfrm>
            <a:off x="2147483647" y="200136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*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6" name="Rectangle 112"/>
          <p:cNvSpPr>
            <a:spLocks noChangeArrowheads="1"/>
          </p:cNvSpPr>
          <p:nvPr/>
        </p:nvSpPr>
        <p:spPr bwMode="auto">
          <a:xfrm>
            <a:off x="423562463" y="26491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Allergic disease in 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7" name="Rectangle 113"/>
          <p:cNvSpPr>
            <a:spLocks noChangeArrowheads="1"/>
          </p:cNvSpPr>
          <p:nvPr/>
        </p:nvSpPr>
        <p:spPr bwMode="auto">
          <a:xfrm>
            <a:off x="158281688" y="26491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Estonian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8" name="Rectangle 114"/>
          <p:cNvSpPr>
            <a:spLocks noChangeArrowheads="1"/>
          </p:cNvSpPr>
          <p:nvPr/>
        </p:nvSpPr>
        <p:spPr bwMode="auto">
          <a:xfrm>
            <a:off x="2145049050" y="26491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and Swedish children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9" name="Rectangle 115"/>
          <p:cNvSpPr>
            <a:spLocks noChangeArrowheads="1"/>
          </p:cNvSpPr>
          <p:nvPr/>
        </p:nvSpPr>
        <p:spPr bwMode="auto">
          <a:xfrm>
            <a:off x="942713063" y="48583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during the first five years of life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0" name="Rectangle 116"/>
          <p:cNvSpPr>
            <a:spLocks noChangeArrowheads="1"/>
          </p:cNvSpPr>
          <p:nvPr/>
        </p:nvSpPr>
        <p:spPr bwMode="auto">
          <a:xfrm>
            <a:off x="1186957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Voor T 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1" name="Rectangle 117"/>
          <p:cNvSpPr>
            <a:spLocks noChangeArrowheads="1"/>
          </p:cNvSpPr>
          <p:nvPr/>
        </p:nvSpPr>
        <p:spPr bwMode="auto">
          <a:xfrm>
            <a:off x="4939807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et al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2" name="Rectangle 11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3" name="Rectangle 119"/>
          <p:cNvSpPr>
            <a:spLocks noChangeArrowheads="1"/>
          </p:cNvSpPr>
          <p:nvPr/>
        </p:nvSpPr>
        <p:spPr bwMode="auto">
          <a:xfrm>
            <a:off x="1249513313" y="25552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Protective factors?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5" name="Rectangle 12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7" name="Rectangle 123"/>
          <p:cNvSpPr>
            <a:spLocks noChangeArrowheads="1"/>
          </p:cNvSpPr>
          <p:nvPr/>
        </p:nvSpPr>
        <p:spPr bwMode="auto">
          <a:xfrm>
            <a:off x="11948350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8" name="Rectangle 124"/>
          <p:cNvSpPr>
            <a:spLocks noChangeArrowheads="1"/>
          </p:cNvSpPr>
          <p:nvPr/>
        </p:nvSpPr>
        <p:spPr bwMode="auto">
          <a:xfrm>
            <a:off x="11489959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9" name="Rectangle 125"/>
          <p:cNvSpPr>
            <a:spLocks noChangeArrowheads="1"/>
          </p:cNvSpPr>
          <p:nvPr/>
        </p:nvSpPr>
        <p:spPr bwMode="auto">
          <a:xfrm>
            <a:off x="1148995988" y="211877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0" name="Rectangle 126"/>
          <p:cNvSpPr>
            <a:spLocks noChangeArrowheads="1"/>
          </p:cNvSpPr>
          <p:nvPr/>
        </p:nvSpPr>
        <p:spPr bwMode="auto">
          <a:xfrm>
            <a:off x="1148995988" y="19184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1" name="Rectangle 127"/>
          <p:cNvSpPr>
            <a:spLocks noChangeArrowheads="1"/>
          </p:cNvSpPr>
          <p:nvPr/>
        </p:nvSpPr>
        <p:spPr bwMode="auto">
          <a:xfrm>
            <a:off x="1148995988" y="171818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2" name="Rectangle 128"/>
          <p:cNvSpPr>
            <a:spLocks noChangeArrowheads="1"/>
          </p:cNvSpPr>
          <p:nvPr/>
        </p:nvSpPr>
        <p:spPr bwMode="auto">
          <a:xfrm>
            <a:off x="1148995988" y="151788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3" name="Rectangle 129"/>
          <p:cNvSpPr>
            <a:spLocks noChangeArrowheads="1"/>
          </p:cNvSpPr>
          <p:nvPr/>
        </p:nvSpPr>
        <p:spPr bwMode="auto">
          <a:xfrm>
            <a:off x="1148995988" y="1317955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4" name="Rectangle 130"/>
          <p:cNvSpPr>
            <a:spLocks noChangeArrowheads="1"/>
          </p:cNvSpPr>
          <p:nvPr/>
        </p:nvSpPr>
        <p:spPr bwMode="auto">
          <a:xfrm>
            <a:off x="1148995988" y="11176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5" name="Rectangle 131"/>
          <p:cNvSpPr>
            <a:spLocks noChangeArrowheads="1"/>
          </p:cNvSpPr>
          <p:nvPr/>
        </p:nvSpPr>
        <p:spPr bwMode="auto">
          <a:xfrm>
            <a:off x="1300162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No of bifidobacterial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6" name="Rectangle 132"/>
          <p:cNvSpPr>
            <a:spLocks noChangeArrowheads="1"/>
          </p:cNvSpPr>
          <p:nvPr/>
        </p:nvSpPr>
        <p:spPr bwMode="auto">
          <a:xfrm>
            <a:off x="2548366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species detected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7" name="Rectangle 133"/>
          <p:cNvSpPr>
            <a:spLocks noChangeArrowheads="1"/>
          </p:cNvSpPr>
          <p:nvPr/>
        </p:nvSpPr>
        <p:spPr bwMode="auto">
          <a:xfrm>
            <a:off x="2277760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by real-time PCR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8" name="Rectangle 134"/>
          <p:cNvSpPr>
            <a:spLocks noChangeArrowheads="1"/>
          </p:cNvSpPr>
          <p:nvPr/>
        </p:nvSpPr>
        <p:spPr bwMode="auto">
          <a:xfrm>
            <a:off x="700811400" y="112391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EU/mg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9" name="Rectangle 135"/>
          <p:cNvSpPr>
            <a:spLocks noChangeArrowheads="1"/>
          </p:cNvSpPr>
          <p:nvPr/>
        </p:nvSpPr>
        <p:spPr bwMode="auto">
          <a:xfrm>
            <a:off x="613271888" y="127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carpet dust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0" name="Rectangle 136"/>
          <p:cNvSpPr>
            <a:spLocks noChangeArrowheads="1"/>
          </p:cNvSpPr>
          <p:nvPr/>
        </p:nvSpPr>
        <p:spPr bwMode="auto">
          <a:xfrm>
            <a:off x="15982854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0-1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1" name="Rectangle 13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2" name="Rectangle 13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3-4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3" name="Rectangle 139"/>
          <p:cNvSpPr>
            <a:spLocks noChangeArrowheads="1"/>
          </p:cNvSpPr>
          <p:nvPr/>
        </p:nvSpPr>
        <p:spPr bwMode="auto">
          <a:xfrm>
            <a:off x="892459163" y="30517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House dust endotoxin levels 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4" name="Rectangle 140"/>
          <p:cNvSpPr>
            <a:spLocks noChangeArrowheads="1"/>
          </p:cNvSpPr>
          <p:nvPr/>
        </p:nvSpPr>
        <p:spPr bwMode="auto">
          <a:xfrm>
            <a:off x="2147483647" y="30517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vs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5" name="Rectangle 141"/>
          <p:cNvSpPr>
            <a:spLocks noChangeArrowheads="1"/>
          </p:cNvSpPr>
          <p:nvPr/>
        </p:nvSpPr>
        <p:spPr bwMode="auto">
          <a:xfrm>
            <a:off x="569090175" y="542658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bifidobacterial diversity at 1 week of age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6" name="Rectangle 142"/>
          <p:cNvSpPr>
            <a:spLocks noChangeArrowheads="1"/>
          </p:cNvSpPr>
          <p:nvPr/>
        </p:nvSpPr>
        <p:spPr bwMode="auto">
          <a:xfrm>
            <a:off x="1059942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Sjögren Y 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7" name="Rectangle 143"/>
          <p:cNvSpPr>
            <a:spLocks noChangeArrowheads="1"/>
          </p:cNvSpPr>
          <p:nvPr/>
        </p:nvSpPr>
        <p:spPr bwMode="auto">
          <a:xfrm>
            <a:off x="6276355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et al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8" name="Rectangle 144"/>
          <p:cNvSpPr>
            <a:spLocks noChangeArrowheads="1"/>
          </p:cNvSpPr>
          <p:nvPr/>
        </p:nvSpPr>
        <p:spPr bwMode="auto">
          <a:xfrm>
            <a:off x="8455104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Clin Exp Allergy; In press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9" name="Rectangle 14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0" name="Rectangle 146">
            <a:hlinkClick r:id="rId2" tooltip="Page 17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1" name="Rectangle 147"/>
          <p:cNvSpPr>
            <a:spLocks noChangeArrowheads="1"/>
          </p:cNvSpPr>
          <p:nvPr/>
        </p:nvSpPr>
        <p:spPr bwMode="auto">
          <a:xfrm>
            <a:off x="0" y="0"/>
            <a:ext cx="38719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2" name="Rectangle 148"/>
          <p:cNvSpPr>
            <a:spLocks noChangeArrowheads="1"/>
          </p:cNvSpPr>
          <p:nvPr/>
        </p:nvSpPr>
        <p:spPr bwMode="auto">
          <a:xfrm>
            <a:off x="0" y="0"/>
            <a:ext cx="38719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Maria Jenmalm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" name="Rectangle 153"/>
          <p:cNvSpPr>
            <a:spLocks noChangeArrowheads="1"/>
          </p:cNvSpPr>
          <p:nvPr/>
        </p:nvSpPr>
        <p:spPr bwMode="auto">
          <a:xfrm>
            <a:off x="0" y="0"/>
            <a:ext cx="38719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8" name="Rectangle 15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9" name="Rectangle 155"/>
          <p:cNvSpPr>
            <a:spLocks noChangeArrowheads="1"/>
          </p:cNvSpPr>
          <p:nvPr/>
        </p:nvSpPr>
        <p:spPr bwMode="auto">
          <a:xfrm>
            <a:off x="1249513313" y="25552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Protective factors?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0" name="Rectangle 15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2" name="Rectangle 158"/>
          <p:cNvSpPr>
            <a:spLocks noChangeArrowheads="1"/>
          </p:cNvSpPr>
          <p:nvPr/>
        </p:nvSpPr>
        <p:spPr bwMode="auto">
          <a:xfrm>
            <a:off x="762390525" y="27638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allergic march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auto">
          <a:xfrm>
            <a:off x="10609040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Atopic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auto">
          <a:xfrm>
            <a:off x="9424368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dermatitis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auto">
          <a:xfrm>
            <a:off x="19009375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Asthma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auto">
          <a:xfrm>
            <a:off x="2912173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Rhino-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conjunctivitis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auto">
          <a:xfrm>
            <a:off x="462772125" y="29842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Immune deviation during pregnancy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auto">
          <a:xfrm>
            <a:off x="261737475" y="170920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IL-4 IL-10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auto">
          <a:xfrm>
            <a:off x="2147483647" y="171914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IFN-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auto">
          <a:xfrm>
            <a:off x="2147483647" y="169899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γ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auto">
          <a:xfrm>
            <a:off x="13519642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via e g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auto">
          <a:xfrm>
            <a:off x="17573482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progesterone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6" name="Rectangle 17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auto">
          <a:xfrm>
            <a:off x="1226038950" y="65889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MDC (CCL22) / IP-10 (CXCL10)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auto">
          <a:xfrm>
            <a:off x="12903803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Str ic tly alle r gic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9" name="Rectangle 175"/>
          <p:cNvSpPr>
            <a:spLocks noChangeArrowheads="1"/>
          </p:cNvSpPr>
          <p:nvPr/>
        </p:nvSpPr>
        <p:spPr bwMode="auto">
          <a:xfrm>
            <a:off x="20296203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Stric tly non-alle rgic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auto">
          <a:xfrm>
            <a:off x="1069467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1" name="Rectangle 177"/>
          <p:cNvSpPr>
            <a:spLocks noChangeArrowheads="1"/>
          </p:cNvSpPr>
          <p:nvPr/>
        </p:nvSpPr>
        <p:spPr bwMode="auto">
          <a:xfrm>
            <a:off x="106946700" y="22616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2" name="Rectangle 178"/>
          <p:cNvSpPr>
            <a:spLocks noChangeArrowheads="1"/>
          </p:cNvSpPr>
          <p:nvPr/>
        </p:nvSpPr>
        <p:spPr bwMode="auto">
          <a:xfrm>
            <a:off x="1026385425" y="205321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3" name="Rectangle 179"/>
          <p:cNvSpPr>
            <a:spLocks noChangeArrowheads="1"/>
          </p:cNvSpPr>
          <p:nvPr/>
        </p:nvSpPr>
        <p:spPr bwMode="auto">
          <a:xfrm>
            <a:off x="1026385425" y="1851450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15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4" name="Rectangle 180"/>
          <p:cNvSpPr>
            <a:spLocks noChangeArrowheads="1"/>
          </p:cNvSpPr>
          <p:nvPr/>
        </p:nvSpPr>
        <p:spPr bwMode="auto">
          <a:xfrm>
            <a:off x="1026385425" y="164268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5" name="Rectangle 181"/>
          <p:cNvSpPr>
            <a:spLocks noChangeArrowheads="1"/>
          </p:cNvSpPr>
          <p:nvPr/>
        </p:nvSpPr>
        <p:spPr bwMode="auto">
          <a:xfrm>
            <a:off x="1026385425" y="144164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25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6" name="Rectangle 182"/>
          <p:cNvSpPr>
            <a:spLocks noChangeArrowheads="1"/>
          </p:cNvSpPr>
          <p:nvPr/>
        </p:nvSpPr>
        <p:spPr bwMode="auto">
          <a:xfrm>
            <a:off x="1026385425" y="1232884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7" name="Rectangle 183"/>
          <p:cNvSpPr>
            <a:spLocks noChangeArrowheads="1"/>
          </p:cNvSpPr>
          <p:nvPr/>
        </p:nvSpPr>
        <p:spPr bwMode="auto">
          <a:xfrm>
            <a:off x="1026385425" y="10314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35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auto">
          <a:xfrm>
            <a:off x="988556888" y="85254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Ratio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auto">
          <a:xfrm>
            <a:off x="1387587713" y="27218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 hildr en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auto">
          <a:xfrm>
            <a:off x="2147483647" y="27218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children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1" name="Rectangle 187"/>
          <p:cNvSpPr>
            <a:spLocks noChangeArrowheads="1"/>
          </p:cNvSpPr>
          <p:nvPr/>
        </p:nvSpPr>
        <p:spPr bwMode="auto">
          <a:xfrm>
            <a:off x="11177920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auto">
          <a:xfrm>
            <a:off x="15118508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3" name="Rectangle 18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26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4" name="Rectangle 190"/>
          <p:cNvSpPr>
            <a:spLocks noChangeArrowheads="1"/>
          </p:cNvSpPr>
          <p:nvPr/>
        </p:nvSpPr>
        <p:spPr bwMode="auto">
          <a:xfrm>
            <a:off x="1841020575" y="90998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p= 0 .0 0 7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auto">
          <a:xfrm>
            <a:off x="792218063" y="22447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Ratio of Th2- and Th1-associated chemokines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6" name="Rectangle 192"/>
          <p:cNvSpPr>
            <a:spLocks noChangeArrowheads="1"/>
          </p:cNvSpPr>
          <p:nvPr/>
        </p:nvSpPr>
        <p:spPr bwMode="auto">
          <a:xfrm>
            <a:off x="733120200" y="398259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at birth 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7" name="Rectangle 193"/>
          <p:cNvSpPr>
            <a:spLocks noChangeArrowheads="1"/>
          </p:cNvSpPr>
          <p:nvPr/>
        </p:nvSpPr>
        <p:spPr bwMode="auto">
          <a:xfrm>
            <a:off x="1131874800" y="398259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vs 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auto">
          <a:xfrm>
            <a:off x="1269949200" y="398259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allergy development to 2 years of age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9" name="Rectangle 195"/>
          <p:cNvSpPr>
            <a:spLocks noChangeArrowheads="1"/>
          </p:cNvSpPr>
          <p:nvPr/>
        </p:nvSpPr>
        <p:spPr bwMode="auto">
          <a:xfrm>
            <a:off x="15913798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Sandberg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0" name="Rectangle 196"/>
          <p:cNvSpPr>
            <a:spLocks noChangeArrowheads="1"/>
          </p:cNvSpPr>
          <p:nvPr/>
        </p:nvSpPr>
        <p:spPr bwMode="auto">
          <a:xfrm>
            <a:off x="20718732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et al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1" name="Rectangle 197"/>
          <p:cNvSpPr>
            <a:spLocks noChangeArrowheads="1"/>
          </p:cNvSpPr>
          <p:nvPr/>
        </p:nvSpPr>
        <p:spPr bwMode="auto">
          <a:xfrm>
            <a:off x="15913798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Pediatr Allergy Immunol; In press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2" name="Rectangle 198"/>
          <p:cNvSpPr>
            <a:spLocks noChangeArrowheads="1"/>
          </p:cNvSpPr>
          <p:nvPr/>
        </p:nvSpPr>
        <p:spPr bwMode="auto">
          <a:xfrm>
            <a:off x="54368700" y="207422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CCR4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3" name="Rectangle 199"/>
          <p:cNvSpPr>
            <a:spLocks noChangeArrowheads="1"/>
          </p:cNvSpPr>
          <p:nvPr/>
        </p:nvSpPr>
        <p:spPr bwMode="auto">
          <a:xfrm>
            <a:off x="142722600" y="191627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CCL22 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4" name="Rectangle 20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Th1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5" name="Rectangle 201"/>
          <p:cNvSpPr>
            <a:spLocks noChangeArrowheads="1"/>
          </p:cNvSpPr>
          <p:nvPr/>
        </p:nvSpPr>
        <p:spPr bwMode="auto">
          <a:xfrm>
            <a:off x="2147483647" y="209889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CXCR3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6" name="Rectangle 202"/>
          <p:cNvSpPr>
            <a:spLocks noChangeArrowheads="1"/>
          </p:cNvSpPr>
          <p:nvPr/>
        </p:nvSpPr>
        <p:spPr bwMode="auto">
          <a:xfrm>
            <a:off x="2147483647" y="19681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CXCL10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7" name="Rectangle 203"/>
          <p:cNvSpPr>
            <a:spLocks noChangeArrowheads="1"/>
          </p:cNvSpPr>
          <p:nvPr/>
        </p:nvSpPr>
        <p:spPr bwMode="auto">
          <a:xfrm>
            <a:off x="3796522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Th2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" name="Rectangle 20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" name="Rectangle 206"/>
          <p:cNvSpPr>
            <a:spLocks noChangeArrowheads="1"/>
          </p:cNvSpPr>
          <p:nvPr/>
        </p:nvSpPr>
        <p:spPr bwMode="auto">
          <a:xfrm>
            <a:off x="11937301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1" name="Rectangle 207"/>
          <p:cNvSpPr>
            <a:spLocks noChangeArrowheads="1"/>
          </p:cNvSpPr>
          <p:nvPr/>
        </p:nvSpPr>
        <p:spPr bwMode="auto">
          <a:xfrm>
            <a:off x="11937301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2" name="Rectangle 208"/>
          <p:cNvSpPr>
            <a:spLocks noChangeArrowheads="1"/>
          </p:cNvSpPr>
          <p:nvPr/>
        </p:nvSpPr>
        <p:spPr bwMode="auto">
          <a:xfrm>
            <a:off x="1134637050" y="200087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3" name="Rectangle 209"/>
          <p:cNvSpPr>
            <a:spLocks noChangeArrowheads="1"/>
          </p:cNvSpPr>
          <p:nvPr/>
        </p:nvSpPr>
        <p:spPr bwMode="auto">
          <a:xfrm>
            <a:off x="1134637050" y="171331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15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4" name="Rectangle 210"/>
          <p:cNvSpPr>
            <a:spLocks noChangeArrowheads="1"/>
          </p:cNvSpPr>
          <p:nvPr/>
        </p:nvSpPr>
        <p:spPr bwMode="auto">
          <a:xfrm>
            <a:off x="1134637050" y="142502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5" name="Rectangle 211"/>
          <p:cNvSpPr>
            <a:spLocks noChangeArrowheads="1"/>
          </p:cNvSpPr>
          <p:nvPr/>
        </p:nvSpPr>
        <p:spPr bwMode="auto">
          <a:xfrm>
            <a:off x="1134637050" y="1142612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25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6" name="Rectangle 212"/>
          <p:cNvSpPr>
            <a:spLocks noChangeArrowheads="1"/>
          </p:cNvSpPr>
          <p:nvPr/>
        </p:nvSpPr>
        <p:spPr bwMode="auto">
          <a:xfrm>
            <a:off x="1134637050" y="853211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7" name="Rectangle 213"/>
          <p:cNvSpPr>
            <a:spLocks noChangeArrowheads="1"/>
          </p:cNvSpPr>
          <p:nvPr/>
        </p:nvSpPr>
        <p:spPr bwMode="auto">
          <a:xfrm>
            <a:off x="13497591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 mon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8" name="Rectangle 214"/>
          <p:cNvSpPr>
            <a:spLocks noChangeArrowheads="1"/>
          </p:cNvSpPr>
          <p:nvPr/>
        </p:nvSpPr>
        <p:spPr bwMode="auto">
          <a:xfrm>
            <a:off x="1801129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 mon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9" name="Rectangle 21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12 mon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0" name="Rectangle 216"/>
          <p:cNvSpPr>
            <a:spLocks noChangeArrowheads="1"/>
          </p:cNvSpPr>
          <p:nvPr/>
        </p:nvSpPr>
        <p:spPr bwMode="auto">
          <a:xfrm>
            <a:off x="2689145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24 mon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1" name="Rectangle 21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 y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2" name="Rectangle 21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Age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3" name="Rectangle 219"/>
          <p:cNvSpPr>
            <a:spLocks noChangeArrowheads="1"/>
          </p:cNvSpPr>
          <p:nvPr/>
        </p:nvSpPr>
        <p:spPr bwMode="auto">
          <a:xfrm>
            <a:off x="986432813" y="2114530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Prevalence (%)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4" name="Rectangle 220"/>
          <p:cNvSpPr>
            <a:spLocks noChangeArrowheads="1"/>
          </p:cNvSpPr>
          <p:nvPr/>
        </p:nvSpPr>
        <p:spPr bwMode="auto">
          <a:xfrm>
            <a:off x="2147483647" y="202959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SPT+ Est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5" name="Rectangle 221"/>
          <p:cNvSpPr>
            <a:spLocks noChangeArrowheads="1"/>
          </p:cNvSpPr>
          <p:nvPr/>
        </p:nvSpPr>
        <p:spPr bwMode="auto">
          <a:xfrm>
            <a:off x="2147483647" y="1038421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SPT+ Sw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6" name="Rectangle 222"/>
          <p:cNvSpPr>
            <a:spLocks noChangeArrowheads="1"/>
          </p:cNvSpPr>
          <p:nvPr/>
        </p:nvSpPr>
        <p:spPr bwMode="auto">
          <a:xfrm>
            <a:off x="477688275" y="30100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SPT reactivity in 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7" name="Rectangle 223"/>
          <p:cNvSpPr>
            <a:spLocks noChangeArrowheads="1"/>
          </p:cNvSpPr>
          <p:nvPr/>
        </p:nvSpPr>
        <p:spPr bwMode="auto">
          <a:xfrm>
            <a:off x="1532562975" y="30100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Estonian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8" name="Rectangle 224"/>
          <p:cNvSpPr>
            <a:spLocks noChangeArrowheads="1"/>
          </p:cNvSpPr>
          <p:nvPr/>
        </p:nvSpPr>
        <p:spPr bwMode="auto">
          <a:xfrm>
            <a:off x="2095619063" y="30100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and Swedish children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9" name="Rectangle 225"/>
          <p:cNvSpPr>
            <a:spLocks noChangeArrowheads="1"/>
          </p:cNvSpPr>
          <p:nvPr/>
        </p:nvSpPr>
        <p:spPr bwMode="auto">
          <a:xfrm>
            <a:off x="944646638" y="5219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during the first five years of life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0" name="Rectangle 226"/>
          <p:cNvSpPr>
            <a:spLocks noChangeArrowheads="1"/>
          </p:cNvSpPr>
          <p:nvPr/>
        </p:nvSpPr>
        <p:spPr bwMode="auto">
          <a:xfrm>
            <a:off x="2147483647" y="89309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*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1" name="Rectangle 227"/>
          <p:cNvSpPr>
            <a:spLocks noChangeArrowheads="1"/>
          </p:cNvSpPr>
          <p:nvPr/>
        </p:nvSpPr>
        <p:spPr bwMode="auto">
          <a:xfrm>
            <a:off x="2147483647" y="1206798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*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2" name="Rectangle 228"/>
          <p:cNvSpPr>
            <a:spLocks noChangeArrowheads="1"/>
          </p:cNvSpPr>
          <p:nvPr/>
        </p:nvSpPr>
        <p:spPr bwMode="auto">
          <a:xfrm>
            <a:off x="2147483647" y="12189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**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3" name="Rectangle 229"/>
          <p:cNvSpPr>
            <a:spLocks noChangeArrowheads="1"/>
          </p:cNvSpPr>
          <p:nvPr/>
        </p:nvSpPr>
        <p:spPr bwMode="auto">
          <a:xfrm>
            <a:off x="1887678788" y="135775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*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4" name="Rectangle 230"/>
          <p:cNvSpPr>
            <a:spLocks noChangeArrowheads="1"/>
          </p:cNvSpPr>
          <p:nvPr/>
        </p:nvSpPr>
        <p:spPr bwMode="auto">
          <a:xfrm>
            <a:off x="20735305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Voor T 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5" name="Rectangle 23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et al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6" name="Rectangle 23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7" name="Rectangle 233"/>
          <p:cNvSpPr>
            <a:spLocks noChangeArrowheads="1"/>
          </p:cNvSpPr>
          <p:nvPr/>
        </p:nvSpPr>
        <p:spPr bwMode="auto">
          <a:xfrm>
            <a:off x="1249513313" y="25552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Protective factors?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9" name="Rectangle 23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0" name="Rectangle 23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1" name="Rectangle 237"/>
          <p:cNvSpPr>
            <a:spLocks noChangeArrowheads="1"/>
          </p:cNvSpPr>
          <p:nvPr/>
        </p:nvSpPr>
        <p:spPr bwMode="auto">
          <a:xfrm>
            <a:off x="11948350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2" name="Rectangle 238"/>
          <p:cNvSpPr>
            <a:spLocks noChangeArrowheads="1"/>
          </p:cNvSpPr>
          <p:nvPr/>
        </p:nvSpPr>
        <p:spPr bwMode="auto">
          <a:xfrm>
            <a:off x="11489959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3" name="Rectangle 239"/>
          <p:cNvSpPr>
            <a:spLocks noChangeArrowheads="1"/>
          </p:cNvSpPr>
          <p:nvPr/>
        </p:nvSpPr>
        <p:spPr bwMode="auto">
          <a:xfrm>
            <a:off x="1148995988" y="211877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4" name="Rectangle 240"/>
          <p:cNvSpPr>
            <a:spLocks noChangeArrowheads="1"/>
          </p:cNvSpPr>
          <p:nvPr/>
        </p:nvSpPr>
        <p:spPr bwMode="auto">
          <a:xfrm>
            <a:off x="1148995988" y="19184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5" name="Rectangle 241"/>
          <p:cNvSpPr>
            <a:spLocks noChangeArrowheads="1"/>
          </p:cNvSpPr>
          <p:nvPr/>
        </p:nvSpPr>
        <p:spPr bwMode="auto">
          <a:xfrm>
            <a:off x="1148995988" y="171818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6" name="Rectangle 242"/>
          <p:cNvSpPr>
            <a:spLocks noChangeArrowheads="1"/>
          </p:cNvSpPr>
          <p:nvPr/>
        </p:nvSpPr>
        <p:spPr bwMode="auto">
          <a:xfrm>
            <a:off x="1148995988" y="151788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7" name="Rectangle 243"/>
          <p:cNvSpPr>
            <a:spLocks noChangeArrowheads="1"/>
          </p:cNvSpPr>
          <p:nvPr/>
        </p:nvSpPr>
        <p:spPr bwMode="auto">
          <a:xfrm>
            <a:off x="1148995988" y="1317955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8" name="Rectangle 244"/>
          <p:cNvSpPr>
            <a:spLocks noChangeArrowheads="1"/>
          </p:cNvSpPr>
          <p:nvPr/>
        </p:nvSpPr>
        <p:spPr bwMode="auto">
          <a:xfrm>
            <a:off x="1148995988" y="11176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70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9" name="Rectangle 245"/>
          <p:cNvSpPr>
            <a:spLocks noChangeArrowheads="1"/>
          </p:cNvSpPr>
          <p:nvPr/>
        </p:nvSpPr>
        <p:spPr bwMode="auto">
          <a:xfrm>
            <a:off x="1300162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No of bifidobacterial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0" name="Rectangle 246"/>
          <p:cNvSpPr>
            <a:spLocks noChangeArrowheads="1"/>
          </p:cNvSpPr>
          <p:nvPr/>
        </p:nvSpPr>
        <p:spPr bwMode="auto">
          <a:xfrm>
            <a:off x="2548366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species detected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1" name="Rectangle 247"/>
          <p:cNvSpPr>
            <a:spLocks noChangeArrowheads="1"/>
          </p:cNvSpPr>
          <p:nvPr/>
        </p:nvSpPr>
        <p:spPr bwMode="auto">
          <a:xfrm>
            <a:off x="2277760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by real-time PCR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2" name="Rectangle 248"/>
          <p:cNvSpPr>
            <a:spLocks noChangeArrowheads="1"/>
          </p:cNvSpPr>
          <p:nvPr/>
        </p:nvSpPr>
        <p:spPr bwMode="auto">
          <a:xfrm>
            <a:off x="700811400" y="112391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EU/mg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3" name="Rectangle 249"/>
          <p:cNvSpPr>
            <a:spLocks noChangeArrowheads="1"/>
          </p:cNvSpPr>
          <p:nvPr/>
        </p:nvSpPr>
        <p:spPr bwMode="auto">
          <a:xfrm>
            <a:off x="613271888" y="127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carpet dust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4" name="Rectangle 250"/>
          <p:cNvSpPr>
            <a:spLocks noChangeArrowheads="1"/>
          </p:cNvSpPr>
          <p:nvPr/>
        </p:nvSpPr>
        <p:spPr bwMode="auto">
          <a:xfrm>
            <a:off x="15982854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0-1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5" name="Rectangle 25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6" name="Rectangle 25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3-4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7" name="Rectangle 253"/>
          <p:cNvSpPr>
            <a:spLocks noChangeArrowheads="1"/>
          </p:cNvSpPr>
          <p:nvPr/>
        </p:nvSpPr>
        <p:spPr bwMode="auto">
          <a:xfrm>
            <a:off x="892459163" y="30517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House dust endotoxin levels 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8" name="Rectangle 254"/>
          <p:cNvSpPr>
            <a:spLocks noChangeArrowheads="1"/>
          </p:cNvSpPr>
          <p:nvPr/>
        </p:nvSpPr>
        <p:spPr bwMode="auto">
          <a:xfrm>
            <a:off x="2147483647" y="30517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vs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9" name="Rectangle 255"/>
          <p:cNvSpPr>
            <a:spLocks noChangeArrowheads="1"/>
          </p:cNvSpPr>
          <p:nvPr/>
        </p:nvSpPr>
        <p:spPr bwMode="auto">
          <a:xfrm>
            <a:off x="569090175" y="542658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bifidobacterial diversity at 1 week of age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" name="Rectangle 256"/>
          <p:cNvSpPr>
            <a:spLocks noChangeArrowheads="1"/>
          </p:cNvSpPr>
          <p:nvPr/>
        </p:nvSpPr>
        <p:spPr bwMode="auto">
          <a:xfrm>
            <a:off x="1059942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Sjögren Y 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1" name="Rectangle 257"/>
          <p:cNvSpPr>
            <a:spLocks noChangeArrowheads="1"/>
          </p:cNvSpPr>
          <p:nvPr/>
        </p:nvSpPr>
        <p:spPr bwMode="auto">
          <a:xfrm>
            <a:off x="6276355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et al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2" name="Rectangle 258"/>
          <p:cNvSpPr>
            <a:spLocks noChangeArrowheads="1"/>
          </p:cNvSpPr>
          <p:nvPr/>
        </p:nvSpPr>
        <p:spPr bwMode="auto">
          <a:xfrm>
            <a:off x="8455104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Clin Exp Allergy; In press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3" name="Rectangle 25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MJ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4876800" y="2133600"/>
            <a:ext cx="403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/>
              <a:t>Low </a:t>
            </a:r>
            <a:r>
              <a:rPr lang="en-IN" sz="2400" b="1" dirty="0" smtClean="0"/>
              <a:t>total diversity of </a:t>
            </a:r>
            <a:r>
              <a:rPr lang="en-IN" sz="2400" b="1" dirty="0" smtClean="0"/>
              <a:t>the </a:t>
            </a:r>
            <a:r>
              <a:rPr lang="en-IN" sz="2400" b="1" dirty="0" smtClean="0"/>
              <a:t>gut </a:t>
            </a:r>
            <a:r>
              <a:rPr lang="en-IN" sz="2400" b="1" dirty="0" err="1" smtClean="0"/>
              <a:t>microbiota</a:t>
            </a:r>
            <a:r>
              <a:rPr lang="en-IN" sz="2400" b="1" dirty="0" smtClean="0"/>
              <a:t> during the first year of life is associated </a:t>
            </a:r>
            <a:r>
              <a:rPr lang="en-IN" sz="2400" b="1" dirty="0" smtClean="0"/>
              <a:t>with </a:t>
            </a:r>
            <a:r>
              <a:rPr lang="en-IN" sz="2400" b="1" dirty="0" smtClean="0"/>
              <a:t>allergic diseases in </a:t>
            </a:r>
            <a:r>
              <a:rPr lang="en-IN" sz="2400" b="1" dirty="0" smtClean="0"/>
              <a:t>infancy such </a:t>
            </a:r>
            <a:r>
              <a:rPr lang="en-IN" sz="2400" b="1" dirty="0" smtClean="0"/>
              <a:t>as asthma, allergic </a:t>
            </a:r>
            <a:r>
              <a:rPr lang="en-IN" sz="2400" b="1" dirty="0" err="1" smtClean="0"/>
              <a:t>rhinoconjunctivitis</a:t>
            </a:r>
            <a:r>
              <a:rPr lang="en-IN" sz="2400" b="1" dirty="0" smtClean="0"/>
              <a:t> </a:t>
            </a:r>
            <a:r>
              <a:rPr lang="en-IN" sz="2400" b="1" dirty="0" smtClean="0"/>
              <a:t>and </a:t>
            </a:r>
            <a:r>
              <a:rPr lang="en-IN" sz="2400" b="1" dirty="0" smtClean="0"/>
              <a:t>eczema. </a:t>
            </a:r>
          </a:p>
        </p:txBody>
      </p:sp>
      <p:sp>
        <p:nvSpPr>
          <p:cNvPr id="1285" name="AutoShape 261" descr="Image result for maria jenmalm"/>
          <p:cNvSpPr>
            <a:spLocks noChangeAspect="1" noChangeArrowheads="1"/>
          </p:cNvSpPr>
          <p:nvPr/>
        </p:nvSpPr>
        <p:spPr bwMode="auto">
          <a:xfrm>
            <a:off x="155575" y="-1265238"/>
            <a:ext cx="3990975" cy="2647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287" name="Picture 263" descr="Image result for allerg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0"/>
            <a:ext cx="4388146" cy="29793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264" name="Title 26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Gut bacteria in infancy &amp; Allergies</a:t>
            </a:r>
            <a:endParaRPr lang="en-IN" dirty="0"/>
          </a:p>
        </p:txBody>
      </p:sp>
      <p:sp>
        <p:nvSpPr>
          <p:cNvPr id="265" name="Rectangle 264"/>
          <p:cNvSpPr/>
          <p:nvPr/>
        </p:nvSpPr>
        <p:spPr>
          <a:xfrm>
            <a:off x="228600" y="58674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rgbClr val="C00000"/>
                </a:solidFill>
              </a:rPr>
              <a:t>Low gut </a:t>
            </a:r>
            <a:r>
              <a:rPr lang="en-IN" b="1" dirty="0" err="1" smtClean="0">
                <a:solidFill>
                  <a:srgbClr val="C00000"/>
                </a:solidFill>
              </a:rPr>
              <a:t>microbiota</a:t>
            </a:r>
            <a:r>
              <a:rPr lang="en-IN" b="1" dirty="0" smtClean="0">
                <a:solidFill>
                  <a:srgbClr val="C00000"/>
                </a:solidFill>
              </a:rPr>
              <a:t> diversity in early infancy precedes asthma at school age</a:t>
            </a:r>
          </a:p>
          <a:p>
            <a:r>
              <a:rPr lang="en-IN" b="1" dirty="0" smtClean="0">
                <a:solidFill>
                  <a:srgbClr val="C00000"/>
                </a:solidFill>
              </a:rPr>
              <a:t>MC </a:t>
            </a:r>
            <a:r>
              <a:rPr lang="en-IN" b="1" dirty="0" err="1" smtClean="0">
                <a:solidFill>
                  <a:srgbClr val="C00000"/>
                </a:solidFill>
              </a:rPr>
              <a:t>Jenmalm</a:t>
            </a:r>
            <a:r>
              <a:rPr lang="en-IN" b="1" dirty="0" smtClean="0">
                <a:solidFill>
                  <a:srgbClr val="C00000"/>
                </a:solidFill>
              </a:rPr>
              <a:t>, Clinical &amp; Experimental Allergy,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57600" y="838200"/>
            <a:ext cx="5181600" cy="5257800"/>
          </a:xfrm>
        </p:spPr>
        <p:txBody>
          <a:bodyPr>
            <a:noAutofit/>
          </a:bodyPr>
          <a:lstStyle/>
          <a:p>
            <a:r>
              <a:rPr lang="en-IN" sz="3200" dirty="0" smtClean="0">
                <a:solidFill>
                  <a:srgbClr val="C00000"/>
                </a:solidFill>
              </a:rPr>
              <a:t>Not enough evidence </a:t>
            </a:r>
            <a:r>
              <a:rPr lang="en-IN" sz="3200" dirty="0" smtClean="0"/>
              <a:t>to say vaginal seeding is beneficial </a:t>
            </a:r>
          </a:p>
          <a:p>
            <a:r>
              <a:rPr lang="en-IN" sz="3200" dirty="0" smtClean="0"/>
              <a:t>The </a:t>
            </a:r>
            <a:r>
              <a:rPr lang="en-IN" sz="3200" dirty="0" smtClean="0">
                <a:solidFill>
                  <a:srgbClr val="C00000"/>
                </a:solidFill>
              </a:rPr>
              <a:t>risk</a:t>
            </a:r>
            <a:r>
              <a:rPr lang="en-IN" sz="3200" dirty="0" smtClean="0"/>
              <a:t> is severe infections from exposure to potentially harmful bacteria such as group B streptococcus (carried by around 1 in 4 pregnant women) </a:t>
            </a:r>
            <a:r>
              <a:rPr lang="en-IN" sz="3200" dirty="0" err="1" smtClean="0"/>
              <a:t>chlamydia</a:t>
            </a:r>
            <a:r>
              <a:rPr lang="en-IN" sz="3200" dirty="0" smtClean="0"/>
              <a:t>, gonorrhoea and herpes simplex virus.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                                           </a:t>
            </a:r>
            <a:r>
              <a:rPr lang="en-US" sz="2000" b="1" dirty="0" smtClean="0">
                <a:solidFill>
                  <a:srgbClr val="C00000"/>
                </a:solidFill>
              </a:rPr>
              <a:t>BMJ Editorial Feb 2016</a:t>
            </a:r>
            <a:endParaRPr lang="en-IN" sz="20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Image result for vaginal see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3257550" cy="29930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5" name="Picture 2" descr="Image result for vaginal seed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191000"/>
            <a:ext cx="2867026" cy="18536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vaginal delivery,carto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343900" cy="5840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828800"/>
            <a:ext cx="7772400" cy="4572000"/>
          </a:xfrm>
        </p:spPr>
        <p:txBody>
          <a:bodyPr>
            <a:noAutofit/>
          </a:bodyPr>
          <a:lstStyle/>
          <a:p>
            <a:r>
              <a:rPr lang="en-IN" sz="3200" dirty="0" smtClean="0"/>
              <a:t>In 2015, UK Supreme Court awarded in a landmark case, </a:t>
            </a:r>
            <a:r>
              <a:rPr lang="en-IN" sz="3200" dirty="0" smtClean="0">
                <a:solidFill>
                  <a:srgbClr val="C00000"/>
                </a:solidFill>
              </a:rPr>
              <a:t>damages </a:t>
            </a:r>
            <a:r>
              <a:rPr lang="en-IN" sz="3200" dirty="0" smtClean="0"/>
              <a:t>for a baby who sustained brain damage during </a:t>
            </a:r>
            <a:r>
              <a:rPr lang="en-IN" sz="3200" dirty="0" smtClean="0">
                <a:solidFill>
                  <a:srgbClr val="C00000"/>
                </a:solidFill>
              </a:rPr>
              <a:t>natural vaginal birth</a:t>
            </a:r>
          </a:p>
          <a:p>
            <a:r>
              <a:rPr lang="en-IN" sz="3200" dirty="0" smtClean="0"/>
              <a:t> The mother had a higher than usual risk of having a difficult birth, due to having a </a:t>
            </a:r>
            <a:r>
              <a:rPr lang="en-IN" sz="3200" dirty="0" smtClean="0">
                <a:solidFill>
                  <a:srgbClr val="C00000"/>
                </a:solidFill>
              </a:rPr>
              <a:t>small pelvis and diabetes</a:t>
            </a:r>
          </a:p>
          <a:p>
            <a:r>
              <a:rPr lang="en-IN" sz="3200" dirty="0" smtClean="0"/>
              <a:t> But doctors </a:t>
            </a:r>
            <a:r>
              <a:rPr lang="en-IN" sz="3200" dirty="0" smtClean="0">
                <a:solidFill>
                  <a:srgbClr val="C00000"/>
                </a:solidFill>
              </a:rPr>
              <a:t>didn’t inform </a:t>
            </a:r>
            <a:r>
              <a:rPr lang="en-IN" sz="3200" dirty="0" smtClean="0"/>
              <a:t>her of these increased risks– an act of “</a:t>
            </a:r>
            <a:r>
              <a:rPr lang="en-IN" sz="3200" dirty="0" smtClean="0">
                <a:solidFill>
                  <a:srgbClr val="C00000"/>
                </a:solidFill>
              </a:rPr>
              <a:t>medical paternalism</a:t>
            </a:r>
            <a:r>
              <a:rPr lang="en-IN" sz="3200" dirty="0" smtClean="0"/>
              <a:t>”</a:t>
            </a:r>
            <a:endParaRPr lang="en-IN" sz="3200" dirty="0"/>
          </a:p>
        </p:txBody>
      </p:sp>
      <p:pic>
        <p:nvPicPr>
          <p:cNvPr id="4" name="Picture 2" descr="Image result for medico leg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8600"/>
            <a:ext cx="3933825" cy="11620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715000" cy="1143000"/>
          </a:xfrm>
        </p:spPr>
        <p:txBody>
          <a:bodyPr/>
          <a:lstStyle/>
          <a:p>
            <a:r>
              <a:rPr lang="en-US" b="1" dirty="0" smtClean="0"/>
              <a:t>The risks of natural birth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Women who deliver after 30 years have a higher risk of major pelvic floor injury that can lead to </a:t>
            </a:r>
            <a:r>
              <a:rPr lang="en-US" b="1" dirty="0" smtClean="0">
                <a:solidFill>
                  <a:srgbClr val="C00000"/>
                </a:solidFill>
              </a:rPr>
              <a:t>incontinence </a:t>
            </a:r>
          </a:p>
          <a:p>
            <a:r>
              <a:rPr lang="en-US" b="1" dirty="0" smtClean="0"/>
              <a:t> </a:t>
            </a:r>
            <a:r>
              <a:rPr lang="en-IN" b="1" dirty="0" smtClean="0"/>
              <a:t>For every extra year at age of first childbirth, the risk of injury to  pelvic floor muscles  rises by </a:t>
            </a:r>
            <a:r>
              <a:rPr lang="en-IN" b="1" dirty="0" smtClean="0">
                <a:solidFill>
                  <a:srgbClr val="C00000"/>
                </a:solidFill>
              </a:rPr>
              <a:t>6 </a:t>
            </a:r>
            <a:r>
              <a:rPr lang="en-IN" b="1" dirty="0" smtClean="0">
                <a:solidFill>
                  <a:srgbClr val="C00000"/>
                </a:solidFill>
              </a:rPr>
              <a:t>%</a:t>
            </a:r>
            <a:endParaRPr lang="en-IN" b="1" dirty="0" smtClean="0">
              <a:solidFill>
                <a:srgbClr val="C00000"/>
              </a:solidFill>
            </a:endParaRPr>
          </a:p>
          <a:p>
            <a:r>
              <a:rPr lang="en-IN" b="1" dirty="0" smtClean="0"/>
              <a:t>The risk of </a:t>
            </a:r>
            <a:r>
              <a:rPr lang="en-IN" b="1" dirty="0" smtClean="0">
                <a:solidFill>
                  <a:srgbClr val="C00000"/>
                </a:solidFill>
              </a:rPr>
              <a:t>uterine </a:t>
            </a:r>
            <a:r>
              <a:rPr lang="en-IN" b="1" dirty="0" err="1" smtClean="0">
                <a:solidFill>
                  <a:srgbClr val="C00000"/>
                </a:solidFill>
              </a:rPr>
              <a:t>prolapse</a:t>
            </a:r>
            <a:r>
              <a:rPr lang="en-IN" b="1" dirty="0" smtClean="0">
                <a:solidFill>
                  <a:srgbClr val="C00000"/>
                </a:solidFill>
              </a:rPr>
              <a:t> </a:t>
            </a:r>
            <a:r>
              <a:rPr lang="en-IN" b="1" dirty="0" smtClean="0"/>
              <a:t>is </a:t>
            </a:r>
            <a:r>
              <a:rPr lang="en-IN" b="1" dirty="0" smtClean="0">
                <a:solidFill>
                  <a:srgbClr val="C00000"/>
                </a:solidFill>
              </a:rPr>
              <a:t>10 % for a 20-year-old </a:t>
            </a:r>
            <a:r>
              <a:rPr lang="en-IN" b="1" dirty="0" smtClean="0"/>
              <a:t>delivering vaginally without the use of instruments like forceps</a:t>
            </a:r>
          </a:p>
          <a:p>
            <a:r>
              <a:rPr lang="en-IN" b="1" dirty="0" smtClean="0"/>
              <a:t>This doubled to </a:t>
            </a:r>
            <a:r>
              <a:rPr lang="en-IN" b="1" dirty="0" smtClean="0">
                <a:solidFill>
                  <a:srgbClr val="C00000"/>
                </a:solidFill>
              </a:rPr>
              <a:t>20 </a:t>
            </a:r>
            <a:r>
              <a:rPr lang="en-IN" b="1" dirty="0" smtClean="0">
                <a:solidFill>
                  <a:srgbClr val="C00000"/>
                </a:solidFill>
              </a:rPr>
              <a:t>% </a:t>
            </a:r>
            <a:r>
              <a:rPr lang="en-IN" b="1" dirty="0" smtClean="0"/>
              <a:t>for a 40-year-old.</a:t>
            </a:r>
          </a:p>
          <a:p>
            <a:r>
              <a:rPr lang="en-IN" b="1" dirty="0" smtClean="0"/>
              <a:t>Mother who has her first child at 38 has a </a:t>
            </a:r>
            <a:r>
              <a:rPr lang="en-IN" b="1" dirty="0" smtClean="0">
                <a:solidFill>
                  <a:srgbClr val="C00000"/>
                </a:solidFill>
              </a:rPr>
              <a:t>15 </a:t>
            </a:r>
            <a:r>
              <a:rPr lang="en-IN" b="1" dirty="0" smtClean="0">
                <a:solidFill>
                  <a:srgbClr val="C00000"/>
                </a:solidFill>
              </a:rPr>
              <a:t>% </a:t>
            </a:r>
            <a:r>
              <a:rPr lang="en-IN" b="1" dirty="0" smtClean="0"/>
              <a:t>chance of an </a:t>
            </a:r>
            <a:r>
              <a:rPr lang="en-IN" b="1" dirty="0" smtClean="0">
                <a:solidFill>
                  <a:srgbClr val="C00000"/>
                </a:solidFill>
              </a:rPr>
              <a:t>anal tear</a:t>
            </a:r>
          </a:p>
          <a:p>
            <a:pPr>
              <a:buNone/>
            </a:pPr>
            <a:r>
              <a:rPr lang="en-IN" b="1" i="1" dirty="0" smtClean="0">
                <a:solidFill>
                  <a:srgbClr val="C00000"/>
                </a:solidFill>
              </a:rPr>
              <a:t>                                 -American Journal of Obstetrics and </a:t>
            </a:r>
            <a:r>
              <a:rPr lang="en-IN" b="1" i="1" dirty="0" err="1" smtClean="0">
                <a:solidFill>
                  <a:srgbClr val="C00000"/>
                </a:solidFill>
              </a:rPr>
              <a:t>Gynecology</a:t>
            </a:r>
            <a:endParaRPr lang="en-IN" b="1" dirty="0" smtClean="0">
              <a:solidFill>
                <a:srgbClr val="C00000"/>
              </a:solidFill>
            </a:endParaRP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hecreatorsproject-images.vice.com/content-images/contentimage/no-slug/fc96f2243a56a0ba561f06f18b0072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2791206" cy="41910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3" name="Picture 6" descr="https://thecreatorsproject-images.vice.com/content-images/contentimage/no-slug/641aa3bc29d0dccc96db12bf9836de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295400"/>
            <a:ext cx="2764110" cy="41910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4" name="Picture 8" descr="https://thecreatorsproject-images.vice.com/content-images/contentimage/no-slug/93c20a7f0a60e95d439734c80a3629d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295400"/>
            <a:ext cx="2796388" cy="419878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47800" y="228600"/>
            <a:ext cx="59875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Bodoni MT Black" pitchFamily="18" charset="0"/>
              </a:rPr>
              <a:t>“Beauty in Blood”</a:t>
            </a:r>
            <a:endParaRPr lang="en-IN" sz="4800" dirty="0">
              <a:latin typeface="Bodoni MT Black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0" y="6019800"/>
            <a:ext cx="21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Robert Lewis</a:t>
            </a:r>
            <a:endParaRPr lang="en-IN" sz="28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229600" cy="4495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IN" sz="3600" b="1" dirty="0" smtClean="0"/>
              <a:t>Some in RCOG argue that information leaflets won’t be enough, and that women planning a vaginal birth should sign an </a:t>
            </a:r>
            <a:r>
              <a:rPr lang="en-IN" sz="3600" b="1" dirty="0" smtClean="0">
                <a:solidFill>
                  <a:srgbClr val="C00000"/>
                </a:solidFill>
              </a:rPr>
              <a:t>informed consent </a:t>
            </a:r>
            <a:r>
              <a:rPr lang="en-IN" sz="3600" b="1" dirty="0" smtClean="0"/>
              <a:t>form that details the risks, just as with any surgical procedure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                                                       -New Scientist July 2016</a:t>
            </a:r>
            <a:endParaRPr lang="en-IN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Do we really need </a:t>
            </a:r>
            <a:r>
              <a:rPr lang="en-US" b="1" dirty="0" smtClean="0"/>
              <a:t>both a </a:t>
            </a:r>
            <a:r>
              <a:rPr lang="en-US" b="1" dirty="0" smtClean="0"/>
              <a:t>man &amp; a woman to make a Baby? </a:t>
            </a:r>
            <a:endParaRPr lang="en-IN" b="1" dirty="0"/>
          </a:p>
        </p:txBody>
      </p:sp>
      <p:pic>
        <p:nvPicPr>
          <p:cNvPr id="2050" name="Picture 2" descr="Sperm meets eg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7744178" cy="4356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105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/>
              <a:t>Tony Perry of Bath university has demonstrated  for first time that  </a:t>
            </a:r>
            <a:r>
              <a:rPr lang="en-US" sz="3600" b="1" dirty="0" smtClean="0">
                <a:solidFill>
                  <a:srgbClr val="C00000"/>
                </a:solidFill>
              </a:rPr>
              <a:t>sperm</a:t>
            </a:r>
            <a:r>
              <a:rPr lang="en-US" sz="3600" b="1" dirty="0" smtClean="0"/>
              <a:t> can </a:t>
            </a:r>
            <a:r>
              <a:rPr lang="en-US" sz="3600" b="1" dirty="0" smtClean="0">
                <a:solidFill>
                  <a:srgbClr val="C00000"/>
                </a:solidFill>
              </a:rPr>
              <a:t>fertilize cells other than ovum</a:t>
            </a:r>
          </a:p>
          <a:p>
            <a:pPr>
              <a:buFont typeface="Wingdings" pitchFamily="2" charset="2"/>
              <a:buChar char="Ø"/>
            </a:pPr>
            <a:r>
              <a:rPr lang="en-IN" sz="3600" b="1" dirty="0" smtClean="0"/>
              <a:t>Ordinary cells can be combined with a sperm so that an embryo is formed</a:t>
            </a:r>
          </a:p>
          <a:p>
            <a:pPr>
              <a:buFont typeface="Wingdings" pitchFamily="2" charset="2"/>
              <a:buChar char="Ø"/>
            </a:pPr>
            <a:r>
              <a:rPr lang="en-IN" sz="3600" b="1" dirty="0" smtClean="0"/>
              <a:t>In other words, </a:t>
            </a:r>
            <a:r>
              <a:rPr lang="en-IN" sz="3600" b="1" dirty="0" smtClean="0">
                <a:solidFill>
                  <a:srgbClr val="C00000"/>
                </a:solidFill>
              </a:rPr>
              <a:t>two men </a:t>
            </a:r>
            <a:r>
              <a:rPr lang="en-IN" sz="3600" b="1" dirty="0" smtClean="0"/>
              <a:t>could have a child, with one donating an ordinary cell and the other, sperm. </a:t>
            </a:r>
          </a:p>
          <a:p>
            <a:endParaRPr lang="en-IN" b="1" dirty="0" smtClean="0"/>
          </a:p>
          <a:p>
            <a:endParaRPr lang="en-IN" b="1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6868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3600" b="1" dirty="0" smtClean="0"/>
              <a:t> </a:t>
            </a:r>
            <a:r>
              <a:rPr lang="en-IN" sz="3200" b="1" dirty="0" smtClean="0"/>
              <a:t>Or </a:t>
            </a:r>
            <a:r>
              <a:rPr lang="en-IN" sz="3200" b="1" dirty="0" smtClean="0">
                <a:solidFill>
                  <a:srgbClr val="C00000"/>
                </a:solidFill>
              </a:rPr>
              <a:t>one man </a:t>
            </a:r>
            <a:r>
              <a:rPr lang="en-IN" sz="3200" b="1" dirty="0" smtClean="0"/>
              <a:t>could have his own child using his own cells and sperm ( The child being more like a non-identical twin than a clone)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 </a:t>
            </a:r>
            <a:r>
              <a:rPr lang="en-IN" sz="3200" b="1" dirty="0" smtClean="0"/>
              <a:t>Chinese scientists have already made </a:t>
            </a:r>
            <a:r>
              <a:rPr lang="en-IN" sz="3200" b="1" dirty="0" smtClean="0">
                <a:solidFill>
                  <a:srgbClr val="C00000"/>
                </a:solidFill>
              </a:rPr>
              <a:t>sperm from stem cells </a:t>
            </a:r>
            <a:r>
              <a:rPr lang="en-IN" sz="3200" b="1" dirty="0" smtClean="0"/>
              <a:t>and then </a:t>
            </a:r>
            <a:r>
              <a:rPr lang="en-IN" sz="3200" b="1" dirty="0" smtClean="0">
                <a:solidFill>
                  <a:srgbClr val="C00000"/>
                </a:solidFill>
              </a:rPr>
              <a:t>fertilise</a:t>
            </a:r>
            <a:r>
              <a:rPr lang="en-IN" sz="3200" b="1" dirty="0" smtClean="0"/>
              <a:t> an egg to produce healthy </a:t>
            </a:r>
            <a:r>
              <a:rPr lang="en-IN" sz="3200" b="1" dirty="0" smtClean="0"/>
              <a:t>mice</a:t>
            </a:r>
          </a:p>
          <a:p>
            <a:pPr>
              <a:buFont typeface="Wingdings" pitchFamily="2" charset="2"/>
              <a:buChar char="Ø"/>
            </a:pPr>
            <a:r>
              <a:rPr lang="en-IN" sz="3200" b="1" dirty="0" smtClean="0">
                <a:solidFill>
                  <a:srgbClr val="C00000"/>
                </a:solidFill>
              </a:rPr>
              <a:t>Viable ova </a:t>
            </a:r>
            <a:r>
              <a:rPr lang="en-IN" sz="3200" b="1" dirty="0" smtClean="0"/>
              <a:t>could be </a:t>
            </a:r>
            <a:r>
              <a:rPr lang="en-IN" sz="3200" b="1" dirty="0" smtClean="0"/>
              <a:t>derived from </a:t>
            </a:r>
            <a:r>
              <a:rPr lang="en-IN" sz="3200" b="1" dirty="0" smtClean="0"/>
              <a:t>skin </a:t>
            </a:r>
            <a:r>
              <a:rPr lang="en-IN" sz="3200" b="1" dirty="0" smtClean="0"/>
              <a:t>cells of a </a:t>
            </a:r>
            <a:r>
              <a:rPr lang="en-IN" sz="3200" b="1" dirty="0" smtClean="0"/>
              <a:t>woman – </a:t>
            </a:r>
            <a:r>
              <a:rPr lang="en-IN" sz="2400" b="1" dirty="0" smtClean="0">
                <a:solidFill>
                  <a:srgbClr val="C00000"/>
                </a:solidFill>
              </a:rPr>
              <a:t>Nature Oct 2016</a:t>
            </a:r>
            <a:endParaRPr lang="en-IN" sz="24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sz="3200" b="1" dirty="0" smtClean="0"/>
              <a:t>  </a:t>
            </a:r>
            <a:r>
              <a:rPr lang="en-IN" sz="3200" b="1" dirty="0" smtClean="0">
                <a:solidFill>
                  <a:srgbClr val="C00000"/>
                </a:solidFill>
              </a:rPr>
              <a:t>Combining</a:t>
            </a:r>
            <a:r>
              <a:rPr lang="en-IN" sz="3200" b="1" dirty="0" smtClean="0"/>
              <a:t> these two methods we may eventually do without  sperm and eggs altogether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ansascity.com/news/nation-world/national/xqbtay/picture62489712/ALTERNATES/FREE_960/baby%20pow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2590800" cy="3883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“</a:t>
            </a:r>
            <a:r>
              <a:rPr lang="en-US" dirty="0" smtClean="0">
                <a:solidFill>
                  <a:srgbClr val="C00000"/>
                </a:solidFill>
              </a:rPr>
              <a:t>Talc</a:t>
            </a:r>
            <a:r>
              <a:rPr lang="en-US" dirty="0" smtClean="0"/>
              <a:t>” about Ovarian cancer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657600" y="1600200"/>
            <a:ext cx="50292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Do you know talcum powder can cause Ovarian Cancer?</a:t>
            </a:r>
          </a:p>
          <a:p>
            <a:r>
              <a:rPr lang="en-IN" b="1" dirty="0" smtClean="0"/>
              <a:t>A jury in St. Louis, USA awarded $72 million to the family of a woman who died from </a:t>
            </a:r>
            <a:r>
              <a:rPr lang="en-IN" b="1" dirty="0" smtClean="0">
                <a:solidFill>
                  <a:srgbClr val="C00000"/>
                </a:solidFill>
              </a:rPr>
              <a:t>ovarian</a:t>
            </a:r>
            <a:r>
              <a:rPr lang="en-IN" b="1" dirty="0" smtClean="0"/>
              <a:t> </a:t>
            </a:r>
            <a:r>
              <a:rPr lang="en-IN" b="1" dirty="0" smtClean="0">
                <a:solidFill>
                  <a:srgbClr val="C00000"/>
                </a:solidFill>
              </a:rPr>
              <a:t>cancer</a:t>
            </a:r>
            <a:r>
              <a:rPr lang="en-IN" b="1" dirty="0" smtClean="0"/>
              <a:t> in October 2015</a:t>
            </a:r>
          </a:p>
          <a:p>
            <a:r>
              <a:rPr lang="en-IN" b="1" dirty="0" smtClean="0"/>
              <a:t>She claimed that the cancer was </a:t>
            </a:r>
            <a:r>
              <a:rPr lang="en-IN" b="1" dirty="0" smtClean="0">
                <a:solidFill>
                  <a:srgbClr val="C00000"/>
                </a:solidFill>
              </a:rPr>
              <a:t>caused</a:t>
            </a:r>
            <a:r>
              <a:rPr lang="en-IN" b="1" dirty="0" smtClean="0"/>
              <a:t> by her regular use of Johnson &amp; Johnson baby powder and other products containing talcum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38200"/>
            <a:ext cx="8077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800" dirty="0" smtClean="0"/>
              <a:t> </a:t>
            </a:r>
            <a:r>
              <a:rPr lang="en-IN" sz="2800" b="1" dirty="0" smtClean="0"/>
              <a:t>Since the early 1970s, British scientists have found</a:t>
            </a:r>
            <a:r>
              <a:rPr lang="en-IN" sz="2800" b="1" dirty="0" smtClean="0">
                <a:hlinkClick r:id="rId2"/>
              </a:rPr>
              <a:t> </a:t>
            </a:r>
            <a:r>
              <a:rPr lang="en-IN" sz="2800" b="1" dirty="0" smtClean="0"/>
              <a:t>talc particles in </a:t>
            </a:r>
            <a:r>
              <a:rPr lang="en-IN" sz="2800" b="1" dirty="0" smtClean="0">
                <a:solidFill>
                  <a:srgbClr val="C00000"/>
                </a:solidFill>
              </a:rPr>
              <a:t>13 ovarian cancers</a:t>
            </a:r>
          </a:p>
          <a:p>
            <a:pPr>
              <a:buFont typeface="Arial" pitchFamily="34" charset="0"/>
              <a:buChar char="•"/>
            </a:pPr>
            <a:r>
              <a:rPr lang="en-IN" sz="2800" b="1" dirty="0" smtClean="0"/>
              <a:t>  Talc contains </a:t>
            </a:r>
            <a:r>
              <a:rPr lang="en-IN" sz="2800" b="1" dirty="0" smtClean="0">
                <a:solidFill>
                  <a:srgbClr val="C00000"/>
                </a:solidFill>
              </a:rPr>
              <a:t>asbestos</a:t>
            </a:r>
            <a:r>
              <a:rPr lang="en-IN" sz="2800" b="1" dirty="0" smtClean="0"/>
              <a:t>, a known carcinogen. But, asbestos is not used in US now.</a:t>
            </a:r>
          </a:p>
          <a:p>
            <a:pPr>
              <a:buFont typeface="Arial" pitchFamily="34" charset="0"/>
              <a:buChar char="•"/>
            </a:pPr>
            <a:r>
              <a:rPr lang="en-IN" sz="2800" b="1" dirty="0" smtClean="0"/>
              <a:t> A 1999 report concluded that talc use could be the cause of about </a:t>
            </a:r>
            <a:r>
              <a:rPr lang="en-IN" sz="2800" b="1" dirty="0" smtClean="0">
                <a:solidFill>
                  <a:srgbClr val="C00000"/>
                </a:solidFill>
              </a:rPr>
              <a:t>2,000 cases </a:t>
            </a:r>
            <a:r>
              <a:rPr lang="en-IN" sz="2800" b="1" dirty="0" smtClean="0"/>
              <a:t>of ovarian cancers in USA each year </a:t>
            </a:r>
          </a:p>
          <a:p>
            <a:pPr>
              <a:buFont typeface="Arial" pitchFamily="34" charset="0"/>
              <a:buChar char="•"/>
            </a:pPr>
            <a:r>
              <a:rPr lang="en-IN" sz="2800" b="1" dirty="0" smtClean="0">
                <a:solidFill>
                  <a:srgbClr val="C00000"/>
                </a:solidFill>
              </a:rPr>
              <a:t> 1200 </a:t>
            </a:r>
            <a:r>
              <a:rPr lang="en-IN" sz="2800" b="1" dirty="0" smtClean="0"/>
              <a:t>ovarian cancer </a:t>
            </a:r>
            <a:r>
              <a:rPr lang="en-IN" sz="2800" b="1" dirty="0" smtClean="0">
                <a:solidFill>
                  <a:srgbClr val="C00000"/>
                </a:solidFill>
              </a:rPr>
              <a:t>claims</a:t>
            </a:r>
            <a:r>
              <a:rPr lang="en-IN" sz="2800" b="1" dirty="0" smtClean="0"/>
              <a:t> filed over the last two years against Johnson &amp; Johnson and </a:t>
            </a:r>
            <a:r>
              <a:rPr lang="en-IN" sz="2800" b="1" dirty="0" err="1" smtClean="0"/>
              <a:t>Imerys</a:t>
            </a:r>
            <a:r>
              <a:rPr lang="en-IN" sz="2800" b="1" dirty="0" smtClean="0"/>
              <a:t> Talc America.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American Cancer society’s results are mixed &amp; </a:t>
            </a:r>
            <a:r>
              <a:rPr lang="en-US" sz="2800" b="1" dirty="0" smtClean="0">
                <a:solidFill>
                  <a:srgbClr val="C00000"/>
                </a:solidFill>
              </a:rPr>
              <a:t>inconclusive</a:t>
            </a:r>
            <a:endParaRPr lang="en-IN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Views of Male Obstetrician-Gynecologists in our profession</a:t>
            </a:r>
            <a:endParaRPr lang="en-IN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8077200" cy="4525963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The first annual </a:t>
            </a:r>
            <a:r>
              <a:rPr lang="en-US" sz="3600" b="1" dirty="0" smtClean="0">
                <a:solidFill>
                  <a:srgbClr val="C00000"/>
                </a:solidFill>
              </a:rPr>
              <a:t>Contemporary OB/GYN Labor Force Survey </a:t>
            </a:r>
            <a:r>
              <a:rPr lang="en-US" sz="3600" b="1" dirty="0" smtClean="0"/>
              <a:t>– March 2016</a:t>
            </a:r>
          </a:p>
          <a:p>
            <a:r>
              <a:rPr lang="en-US" sz="3600" b="1" dirty="0" smtClean="0"/>
              <a:t>Emphasizes the </a:t>
            </a:r>
            <a:r>
              <a:rPr lang="en-US" sz="3600" b="1" dirty="0" smtClean="0">
                <a:solidFill>
                  <a:srgbClr val="C00000"/>
                </a:solidFill>
              </a:rPr>
              <a:t>shifting gender </a:t>
            </a:r>
            <a:r>
              <a:rPr lang="en-US" sz="3600" b="1" dirty="0" smtClean="0"/>
              <a:t>dynamics in  our profession in the </a:t>
            </a:r>
            <a:r>
              <a:rPr lang="en-US" sz="3600" b="1" dirty="0" smtClean="0">
                <a:solidFill>
                  <a:srgbClr val="C00000"/>
                </a:solidFill>
              </a:rPr>
              <a:t>West</a:t>
            </a:r>
          </a:p>
          <a:p>
            <a:r>
              <a:rPr lang="en-US" sz="3600" b="1" dirty="0" smtClean="0"/>
              <a:t>More women than men are entering the profession</a:t>
            </a:r>
          </a:p>
          <a:p>
            <a:r>
              <a:rPr lang="en-US" sz="3600" b="1" dirty="0" smtClean="0"/>
              <a:t>Here are the men’s opinions: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images.alfresco.advanstar.com/alfresco_images/HealthCare/2016/03/04/91fd7bd6-0087-4571-a058-701121454df1/Slide%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alfresco.advanstar.com/alfresco_images/HealthCare/2016/03/04/91fd7bd6-0087-4571-a058-701121454df1/Slide%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628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images.alfresco.advanstar.com/alfresco_images/HealthCare/2016/03/04/91fd7bd6-0087-4571-a058-701121454df1/first%20slide%20for%20sh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7724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6200" y="609600"/>
            <a:ext cx="502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/>
              <a:t>When his wife was being treated for </a:t>
            </a:r>
            <a:r>
              <a:rPr lang="en-IN" sz="2800" b="1" dirty="0" err="1" smtClean="0"/>
              <a:t>menorrhagia</a:t>
            </a:r>
            <a:r>
              <a:rPr lang="en-IN" sz="2800" b="1" dirty="0" smtClean="0"/>
              <a:t>, the idea for the paintings was born.</a:t>
            </a:r>
          </a:p>
          <a:p>
            <a:r>
              <a:rPr lang="en-IN" sz="2800" b="1" dirty="0" smtClean="0"/>
              <a:t>They are from a photo collection of her </a:t>
            </a:r>
            <a:r>
              <a:rPr lang="en-IN" sz="2800" b="1" dirty="0" smtClean="0">
                <a:solidFill>
                  <a:srgbClr val="C00000"/>
                </a:solidFill>
              </a:rPr>
              <a:t>discharge in the toilet.</a:t>
            </a:r>
            <a:endParaRPr lang="en-IN" sz="28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3352800"/>
            <a:ext cx="5029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/>
              <a:t>Menstruation is something that connects women the world over. </a:t>
            </a:r>
          </a:p>
          <a:p>
            <a:r>
              <a:rPr lang="en-US" sz="2800" b="1" dirty="0" smtClean="0"/>
              <a:t>But it is still a taboo to talk about it.</a:t>
            </a:r>
          </a:p>
          <a:p>
            <a:r>
              <a:rPr lang="en-US" sz="2800" b="1" dirty="0" smtClean="0"/>
              <a:t>This is a brave attempt to </a:t>
            </a:r>
            <a:r>
              <a:rPr lang="en-US" sz="2800" b="1" dirty="0" smtClean="0">
                <a:solidFill>
                  <a:srgbClr val="C00000"/>
                </a:solidFill>
              </a:rPr>
              <a:t>break that taboo!</a:t>
            </a:r>
            <a:endParaRPr lang="en-IN" sz="2800" b="1" dirty="0">
              <a:solidFill>
                <a:srgbClr val="C00000"/>
              </a:solidFill>
            </a:endParaRPr>
          </a:p>
        </p:txBody>
      </p:sp>
      <p:pic>
        <p:nvPicPr>
          <p:cNvPr id="1034" name="Picture 10" descr="https://thecreatorsproject-images.vice.com/content-images/contentimage/no-slug/c4e798128568cc6d381ab9ba7c7197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3413760" cy="51054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alfresco.advanstar.com/alfresco_images/HealthCare/2016/03/04/91fd7bd6-0087-4571-a058-701121454df1/Slide%2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077200" cy="605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images.alfresco.advanstar.com/alfresco_images/HealthCare/2016/03/04/91fd7bd6-0087-4571-a058-701121454df1/Slide%2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077200" cy="605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images.alfresco.advanstar.com/alfresco_images/HealthCare/2016/03/04/91fd7bd6-0087-4571-a058-701121454df1/Slide%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42900"/>
            <a:ext cx="8686800" cy="628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images.alfresco.advanstar.com/alfresco_images/HealthCare/2016/03/04/91fd7bd6-0087-4571-a058-701121454df1/Slide%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80400" cy="621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images.alfresco.advanstar.com/alfresco_images/HealthCare/2016/03/04/91fd7bd6-0087-4571-a058-701121454df1/Slide%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28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images.alfresco.advanstar.com/alfresco_images/HealthCare/2016/03/04/91fd7bd6-0087-4571-a058-701121454df1/Slide%2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590800"/>
            <a:ext cx="33528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Thank you!</a:t>
            </a:r>
            <a:endParaRPr lang="en-IN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229600" cy="1676400"/>
          </a:xfrm>
        </p:spPr>
        <p:txBody>
          <a:bodyPr>
            <a:noAutofit/>
          </a:bodyPr>
          <a:lstStyle/>
          <a:p>
            <a:pPr algn="ctr"/>
            <a:r>
              <a:rPr lang="en-IN" sz="4400" b="1" dirty="0" smtClean="0">
                <a:solidFill>
                  <a:schemeClr val="tx1"/>
                </a:solidFill>
              </a:rPr>
              <a:t>What happens  if you get your period in outer space</a:t>
            </a:r>
            <a:r>
              <a:rPr lang="en-IN" sz="4400" b="1" dirty="0" smtClean="0">
                <a:solidFill>
                  <a:srgbClr val="7030A0"/>
                </a:solidFill>
              </a:rPr>
              <a:t>?</a:t>
            </a:r>
            <a:endParaRPr lang="en-IN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5800" y="228600"/>
            <a:ext cx="381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</a:rPr>
              <a:t>NASA</a:t>
            </a:r>
            <a:r>
              <a:rPr lang="en-IN" sz="2800" b="1" dirty="0" smtClean="0"/>
              <a:t> Scientists prepare everything  from refitting space suits to fit women to developing different toilet apparatuses to fit the female anatomy—but </a:t>
            </a:r>
            <a:r>
              <a:rPr lang="en-IN" sz="2800" b="1" dirty="0" smtClean="0">
                <a:solidFill>
                  <a:srgbClr val="C00000"/>
                </a:solidFill>
              </a:rPr>
              <a:t>menstruation</a:t>
            </a:r>
            <a:r>
              <a:rPr lang="en-IN" sz="2800" b="1" dirty="0" smtClean="0"/>
              <a:t> posed a unique problem.</a:t>
            </a:r>
            <a:endParaRPr lang="en-IN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09600" y="4114800"/>
            <a:ext cx="83058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/>
              <a:t>Astronauts in space experience </a:t>
            </a:r>
            <a:r>
              <a:rPr lang="en-IN" sz="2800" b="1" dirty="0" smtClean="0">
                <a:solidFill>
                  <a:srgbClr val="C00000"/>
                </a:solidFill>
              </a:rPr>
              <a:t>increased iron levels</a:t>
            </a:r>
            <a:r>
              <a:rPr lang="en-IN" sz="2800" b="1" dirty="0" smtClean="0"/>
              <a:t>, which can be "extremely </a:t>
            </a:r>
            <a:r>
              <a:rPr lang="en-IN" sz="2800" b="1" dirty="0" smtClean="0">
                <a:solidFill>
                  <a:srgbClr val="C00000"/>
                </a:solidFill>
              </a:rPr>
              <a:t>toxic</a:t>
            </a:r>
            <a:r>
              <a:rPr lang="en-IN" sz="2800" b="1" dirty="0" smtClean="0"/>
              <a:t> because it is conducive to high oxidative stress”.</a:t>
            </a:r>
          </a:p>
          <a:p>
            <a:r>
              <a:rPr lang="en-IN" sz="2800" b="1" dirty="0" smtClean="0"/>
              <a:t>But menstruating women actually have an </a:t>
            </a:r>
            <a:r>
              <a:rPr lang="en-IN" sz="2800" b="1" dirty="0" smtClean="0">
                <a:solidFill>
                  <a:srgbClr val="C00000"/>
                </a:solidFill>
              </a:rPr>
              <a:t>advantage </a:t>
            </a:r>
            <a:r>
              <a:rPr lang="en-IN" sz="2800" b="1" dirty="0" smtClean="0"/>
              <a:t>in space because they lose iron.            </a:t>
            </a:r>
          </a:p>
          <a:p>
            <a:endParaRPr lang="en-IN" dirty="0"/>
          </a:p>
        </p:txBody>
      </p:sp>
      <p:pic>
        <p:nvPicPr>
          <p:cNvPr id="40964" name="Picture 4" descr="Image result for astronaut toiletry 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143000"/>
            <a:ext cx="3695700" cy="2352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hat Happens if You Get Your Period in Outer Space?"/>
          <p:cNvPicPr>
            <a:picLocks noChangeAspect="1" noChangeArrowheads="1"/>
          </p:cNvPicPr>
          <p:nvPr/>
        </p:nvPicPr>
        <p:blipFill>
          <a:blip r:embed="rId3">
            <a:lum bright="23000"/>
          </a:blip>
          <a:srcRect/>
          <a:stretch>
            <a:fillRect/>
          </a:stretch>
        </p:blipFill>
        <p:spPr bwMode="auto">
          <a:xfrm>
            <a:off x="457200" y="533400"/>
            <a:ext cx="8077200" cy="323088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533400" y="4191000"/>
            <a:ext cx="7772400" cy="2362200"/>
          </a:xfrm>
        </p:spPr>
        <p:txBody>
          <a:bodyPr/>
          <a:lstStyle/>
          <a:p>
            <a:pPr>
              <a:buNone/>
            </a:pPr>
            <a:r>
              <a:rPr lang="en-IN" sz="2800" b="1" dirty="0" smtClean="0">
                <a:solidFill>
                  <a:srgbClr val="C00000"/>
                </a:solidFill>
              </a:rPr>
              <a:t>NASA</a:t>
            </a:r>
            <a:r>
              <a:rPr lang="en-IN" sz="2800" b="1" dirty="0" smtClean="0"/>
              <a:t> scientists wondered </a:t>
            </a:r>
          </a:p>
          <a:p>
            <a:r>
              <a:rPr lang="en-IN" sz="2400" b="1" dirty="0" smtClean="0"/>
              <a:t>Whether  the blood would stay lodged in the uterus </a:t>
            </a:r>
          </a:p>
          <a:p>
            <a:r>
              <a:rPr lang="en-IN" sz="2400" b="1" dirty="0" smtClean="0"/>
              <a:t>Or would it create blobs of free-floating blood? </a:t>
            </a:r>
          </a:p>
          <a:p>
            <a:r>
              <a:rPr lang="en-IN" sz="2400" b="1" dirty="0" smtClean="0"/>
              <a:t>More importantly, they were specifically concerned about the risk of retrograde menstruation.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vice-images.vice.com/images/content-images/2015/06/18/zero-gravity-menstruation-600-body-image-1434644810.jpg?resize=1000:*&amp;output-quality=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757961"/>
            <a:ext cx="7239000" cy="4698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28600" y="5562600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b="1" dirty="0" smtClean="0"/>
              <a:t>Now, we know that zero-gravity menstruation is just like earthbound menstruation. </a:t>
            </a:r>
            <a:endParaRPr lang="en-I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28600"/>
            <a:ext cx="7820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Sally  Ride, the first woman to </a:t>
            </a:r>
            <a:r>
              <a:rPr lang="en-US" sz="2800" b="1" dirty="0" smtClean="0">
                <a:solidFill>
                  <a:srgbClr val="C00000"/>
                </a:solidFill>
              </a:rPr>
              <a:t>menstruate in space</a:t>
            </a:r>
            <a:endParaRPr lang="en-IN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867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Do you know there was a</a:t>
            </a:r>
            <a:br>
              <a:rPr lang="en-US" b="1" dirty="0" smtClean="0"/>
            </a:br>
            <a:r>
              <a:rPr lang="en-US" b="1" dirty="0" smtClean="0"/>
              <a:t> Museum for Menstruation?</a:t>
            </a:r>
            <a:endParaRPr lang="en-IN" b="1" dirty="0"/>
          </a:p>
        </p:txBody>
      </p:sp>
      <p:pic>
        <p:nvPicPr>
          <p:cNvPr id="5122" name="Picture 2" descr="https://vice-images.vice.com/images/content-images/2015/09/27/museum-of-menstruation-body-image-1443379145.jpg?resize=*:*&amp;output-quality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7012452" cy="50006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71600" y="1600200"/>
            <a:ext cx="2928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Harry Finley in Maryland USA</a:t>
            </a:r>
            <a:endParaRPr lang="en-IN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5638800" cy="5486400"/>
          </a:xfrm>
        </p:spPr>
        <p:txBody>
          <a:bodyPr>
            <a:normAutofit fontScale="92500"/>
          </a:bodyPr>
          <a:lstStyle/>
          <a:p>
            <a:r>
              <a:rPr lang="en-US" sz="3200" b="1" dirty="0" smtClean="0"/>
              <a:t>Harry Finley of Maryland created the </a:t>
            </a:r>
            <a:r>
              <a:rPr lang="en-US" sz="3200" b="1" dirty="0" smtClean="0">
                <a:solidFill>
                  <a:srgbClr val="C00000"/>
                </a:solidFill>
              </a:rPr>
              <a:t>World’s only </a:t>
            </a:r>
            <a:r>
              <a:rPr lang="en-IN" sz="3200" b="1" dirty="0" smtClean="0"/>
              <a:t>treasure trove of menstrual memorabilia in his basement in 1994</a:t>
            </a:r>
            <a:endParaRPr lang="en-US" sz="3200" b="1" dirty="0" smtClean="0"/>
          </a:p>
          <a:p>
            <a:r>
              <a:rPr lang="en-US" sz="3200" b="1" dirty="0" smtClean="0"/>
              <a:t>It was a collection of ads and </a:t>
            </a:r>
          </a:p>
          <a:p>
            <a:pPr>
              <a:buNone/>
            </a:pPr>
            <a:r>
              <a:rPr lang="en-US" sz="3200" b="1" dirty="0" smtClean="0"/>
              <a:t>    items from 1920s</a:t>
            </a:r>
          </a:p>
          <a:p>
            <a:r>
              <a:rPr lang="en-US" sz="3200" b="1" dirty="0" smtClean="0"/>
              <a:t>The chief attraction was a </a:t>
            </a:r>
            <a:r>
              <a:rPr lang="en-US" sz="3200" b="1" dirty="0" smtClean="0">
                <a:solidFill>
                  <a:srgbClr val="C00000"/>
                </a:solidFill>
              </a:rPr>
              <a:t>pink</a:t>
            </a:r>
          </a:p>
          <a:p>
            <a:pPr>
              <a:buNone/>
            </a:pPr>
            <a:r>
              <a:rPr lang="en-US" sz="3200" b="1" dirty="0" smtClean="0"/>
              <a:t>  </a:t>
            </a:r>
            <a:r>
              <a:rPr lang="en-US" sz="3200" b="1" dirty="0" smtClean="0">
                <a:solidFill>
                  <a:srgbClr val="C00000"/>
                </a:solidFill>
              </a:rPr>
              <a:t> dress </a:t>
            </a:r>
            <a:r>
              <a:rPr lang="en-US" sz="3200" b="1" dirty="0" smtClean="0"/>
              <a:t>made of menstrual cups</a:t>
            </a:r>
          </a:p>
          <a:p>
            <a:r>
              <a:rPr lang="en-US" sz="3200" b="1" dirty="0" smtClean="0"/>
              <a:t>The museum was closed in 1998</a:t>
            </a:r>
          </a:p>
          <a:p>
            <a:endParaRPr lang="en-IN" b="1" dirty="0"/>
          </a:p>
        </p:txBody>
      </p:sp>
      <p:pic>
        <p:nvPicPr>
          <p:cNvPr id="31746" name="Picture 2" descr="Image result for menstrual cup, dr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371600"/>
            <a:ext cx="2514600" cy="3985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3865</TotalTime>
  <Words>1773</Words>
  <Application>Microsoft Office PowerPoint</Application>
  <PresentationFormat>On-screen Show (4:3)</PresentationFormat>
  <Paragraphs>376</Paragraphs>
  <Slides>36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Equity</vt:lpstr>
      <vt:lpstr>Slide 1</vt:lpstr>
      <vt:lpstr>Slide 2</vt:lpstr>
      <vt:lpstr>Slide 3</vt:lpstr>
      <vt:lpstr>What happens  if you get your period in outer space?</vt:lpstr>
      <vt:lpstr>Slide 5</vt:lpstr>
      <vt:lpstr>Slide 6</vt:lpstr>
      <vt:lpstr>Slide 7</vt:lpstr>
      <vt:lpstr>Do you know there was a  Museum for Menstruation?</vt:lpstr>
      <vt:lpstr>Slide 9</vt:lpstr>
      <vt:lpstr>Slide 10</vt:lpstr>
      <vt:lpstr>Slide 11</vt:lpstr>
      <vt:lpstr>Slide 12</vt:lpstr>
      <vt:lpstr>The description of embryology in  Garuda Purana is incredible! </vt:lpstr>
      <vt:lpstr>Vaginal Seeding – Now trending</vt:lpstr>
      <vt:lpstr>Gut bacteria in infancy &amp; Allergies</vt:lpstr>
      <vt:lpstr>Slide 16</vt:lpstr>
      <vt:lpstr>Slide 17</vt:lpstr>
      <vt:lpstr>Slide 18</vt:lpstr>
      <vt:lpstr>The risks of natural birth</vt:lpstr>
      <vt:lpstr>Slide 20</vt:lpstr>
      <vt:lpstr>Do we really need both a man &amp; a woman to make a Baby? </vt:lpstr>
      <vt:lpstr>Slide 22</vt:lpstr>
      <vt:lpstr>Slide 23</vt:lpstr>
      <vt:lpstr>Lets “Talc” about Ovarian cancer</vt:lpstr>
      <vt:lpstr>Slide 25</vt:lpstr>
      <vt:lpstr>Views of Male Obstetrician-Gynecologists in our profession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265</cp:revision>
  <dcterms:created xsi:type="dcterms:W3CDTF">2006-08-16T00:00:00Z</dcterms:created>
  <dcterms:modified xsi:type="dcterms:W3CDTF">2016-10-14T06:45:17Z</dcterms:modified>
</cp:coreProperties>
</file>