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61" r:id="rId3"/>
    <p:sldId id="265" r:id="rId4"/>
    <p:sldId id="264" r:id="rId5"/>
    <p:sldId id="263" r:id="rId6"/>
    <p:sldId id="262" r:id="rId7"/>
    <p:sldId id="272" r:id="rId8"/>
    <p:sldId id="273" r:id="rId9"/>
    <p:sldId id="274" r:id="rId10"/>
    <p:sldId id="256" r:id="rId11"/>
    <p:sldId id="258" r:id="rId12"/>
    <p:sldId id="257" r:id="rId13"/>
    <p:sldId id="271" r:id="rId14"/>
    <p:sldId id="267" r:id="rId15"/>
    <p:sldId id="268" r:id="rId16"/>
    <p:sldId id="269" r:id="rId17"/>
    <p:sldId id="277" r:id="rId18"/>
    <p:sldId id="279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1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ED6B4-EAF8-4C2B-92CA-7F9F3302D3CA}" type="datetimeFigureOut">
              <a:rPr lang="en-US" smtClean="0"/>
              <a:pPr/>
              <a:t>10/22/2017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52C23-8CE0-4F5B-A9C6-2264054E889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those of you in the audience who aspire for the Nobel prize, this is what the medal looks like!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2C23-8CE0-4F5B-A9C6-2264054E889B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vacancy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2C23-8CE0-4F5B-A9C6-2264054E889B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Depressing statistics-better during dying days of 2017 than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2C23-8CE0-4F5B-A9C6-2264054E889B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Cycle corresponds to the rotation of earth.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2C23-8CE0-4F5B-A9C6-2264054E889B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Unprouncible</a:t>
            </a:r>
            <a:r>
              <a:rPr lang="en-US" dirty="0" smtClean="0"/>
              <a:t> name - endogenous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2C23-8CE0-4F5B-A9C6-2264054E889B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hormone from pineal gland with diverse functions – schedule surgeries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2C23-8CE0-4F5B-A9C6-2264054E889B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are sleeping during this presentation - Pre Menstrual </a:t>
            </a:r>
            <a:r>
              <a:rPr lang="en-US" dirty="0" err="1" smtClean="0"/>
              <a:t>Dysphoric</a:t>
            </a:r>
            <a:r>
              <a:rPr lang="en-US" dirty="0" smtClean="0"/>
              <a:t> Disorder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2C23-8CE0-4F5B-A9C6-2264054E889B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Female not a cause of heart attacks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2C23-8CE0-4F5B-A9C6-2264054E889B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disputing the fact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2C23-8CE0-4F5B-A9C6-2264054E889B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own Dr </a:t>
            </a:r>
            <a:r>
              <a:rPr lang="en-US" dirty="0" err="1" smtClean="0"/>
              <a:t>sita</a:t>
            </a:r>
            <a:r>
              <a:rPr lang="en-US" dirty="0" smtClean="0"/>
              <a:t> </a:t>
            </a:r>
            <a:r>
              <a:rPr lang="en-US" dirty="0" err="1" smtClean="0"/>
              <a:t>Bhateja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2C23-8CE0-4F5B-A9C6-2264054E889B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April issue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2C23-8CE0-4F5B-A9C6-2264054E889B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nobel medal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3829050" cy="396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5604" name="Picture 4" descr="Image result for nobel medal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0"/>
            <a:ext cx="3943350" cy="39433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4600" y="152400"/>
            <a:ext cx="40386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ObG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Watch</a:t>
            </a:r>
            <a:endParaRPr lang="en-I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638800"/>
            <a:ext cx="275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October 2017</a:t>
            </a:r>
            <a:endParaRPr lang="en-IN" sz="36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6172200"/>
            <a:ext cx="217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Dr Narayanan</a:t>
            </a:r>
            <a:endParaRPr lang="en-IN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ntemporaryobgyn.modernmedicine.com/sites/default/files/imagecache/article_feature_image_main_640x380/article_images/405667/Breastfeeding-myths-mainstay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38200"/>
            <a:ext cx="6096000" cy="3619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914400" y="46482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Human milk contains a balance of </a:t>
            </a:r>
            <a:r>
              <a:rPr lang="en-IN" sz="2400" dirty="0" smtClean="0">
                <a:solidFill>
                  <a:srgbClr val="C00000"/>
                </a:solidFill>
              </a:rPr>
              <a:t>nutrients and bioactive components</a:t>
            </a:r>
            <a:r>
              <a:rPr lang="en-IN" sz="2400" dirty="0" smtClean="0"/>
              <a:t> that are vital for healthy brain development &amp; physical growth of the infant. It provides a variety of </a:t>
            </a:r>
            <a:r>
              <a:rPr lang="en-IN" sz="2400" dirty="0" smtClean="0">
                <a:solidFill>
                  <a:srgbClr val="C00000"/>
                </a:solidFill>
              </a:rPr>
              <a:t>immune-</a:t>
            </a:r>
            <a:r>
              <a:rPr lang="en-IN" sz="2400" dirty="0" smtClean="0"/>
              <a:t> </a:t>
            </a:r>
            <a:r>
              <a:rPr lang="en-IN" sz="2400" dirty="0" smtClean="0">
                <a:solidFill>
                  <a:srgbClr val="C00000"/>
                </a:solidFill>
              </a:rPr>
              <a:t>protective and maturation factors </a:t>
            </a:r>
            <a:r>
              <a:rPr lang="en-IN" sz="2400" dirty="0" smtClean="0"/>
              <a:t>that are beneficial for the development of infant`s immune system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0"/>
            <a:ext cx="6318461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Breast milk is the Best milk</a:t>
            </a: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715000" cy="944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Lesser known facts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419600"/>
          </a:xfrm>
        </p:spPr>
        <p:txBody>
          <a:bodyPr>
            <a:normAutofit fontScale="25000" lnSpcReduction="20000"/>
          </a:bodyPr>
          <a:lstStyle/>
          <a:p>
            <a:r>
              <a:rPr lang="en-IN" sz="9600" dirty="0" smtClean="0"/>
              <a:t>Milk from mothers of boys have 25% greater caloric content</a:t>
            </a:r>
          </a:p>
          <a:p>
            <a:r>
              <a:rPr lang="en-IN" sz="9600" dirty="0" smtClean="0"/>
              <a:t>The water content adapts to </a:t>
            </a:r>
            <a:r>
              <a:rPr lang="en-IN" sz="9600" dirty="0" err="1" smtClean="0"/>
              <a:t>fulfill</a:t>
            </a:r>
            <a:r>
              <a:rPr lang="en-IN" sz="9600" dirty="0" smtClean="0"/>
              <a:t> the liquid demands</a:t>
            </a:r>
          </a:p>
          <a:p>
            <a:r>
              <a:rPr lang="en-IN" sz="9600" dirty="0" smtClean="0"/>
              <a:t>The highest DHA concentrations found in coastal populations.</a:t>
            </a:r>
          </a:p>
          <a:p>
            <a:r>
              <a:rPr lang="en-IN" sz="9600" dirty="0" smtClean="0"/>
              <a:t>Eating Fish influences the amounts of </a:t>
            </a:r>
            <a:r>
              <a:rPr lang="en-IN" sz="9600" dirty="0" err="1" smtClean="0"/>
              <a:t>docosahexaenoic</a:t>
            </a:r>
            <a:r>
              <a:rPr lang="en-IN" sz="9600" dirty="0" smtClean="0"/>
              <a:t> acid (DHA) in human milk.</a:t>
            </a:r>
          </a:p>
          <a:p>
            <a:r>
              <a:rPr lang="en-IN" sz="9600" dirty="0" smtClean="0"/>
              <a:t>Dietary vitamin C correlates with and human milk concentrations of vitamin C</a:t>
            </a:r>
          </a:p>
          <a:p>
            <a:r>
              <a:rPr lang="en-IN" sz="9600" dirty="0" smtClean="0"/>
              <a:t>Vitamin D or immune components vary depending on seasonal factors.</a:t>
            </a:r>
          </a:p>
          <a:p>
            <a:endParaRPr lang="en-IN" dirty="0" smtClean="0"/>
          </a:p>
          <a:p>
            <a:r>
              <a:rPr lang="en-IN" sz="9600" dirty="0" smtClean="0"/>
              <a:t>Anti-pathogenic compounds in the milk  are linked to infant pathogen risks associated with the specific environment</a:t>
            </a:r>
            <a:endParaRPr lang="en-IN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docplexus.in/posts/066fa0d5-a646-45a6-9e51-92e404add4f7-1493981580574Danone%20article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171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33400" y="304800"/>
            <a:ext cx="84582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800" dirty="0" smtClean="0"/>
              <a:t>Macronutrient (g/</a:t>
            </a:r>
            <a:r>
              <a:rPr lang="en-IN" sz="2800" dirty="0" err="1" smtClean="0"/>
              <a:t>dL</a:t>
            </a:r>
            <a:r>
              <a:rPr lang="en-IN" sz="2800" dirty="0" smtClean="0"/>
              <a:t>) and energy (kcal/</a:t>
            </a:r>
            <a:r>
              <a:rPr lang="en-IN" sz="2800" dirty="0" err="1" smtClean="0"/>
              <a:t>dL</a:t>
            </a:r>
            <a:r>
              <a:rPr lang="en-IN" sz="2800" dirty="0" smtClean="0"/>
              <a:t>) composition of human milk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"/>
            <a:ext cx="3724814" cy="62615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"/>
            <a:ext cx="3662326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38200" y="2971800"/>
            <a:ext cx="6858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dirty="0" smtClean="0"/>
              <a:t>The oldest ever practising doctor was Dr Leila Denmark ,a paediatrician from Georgia, United States, as recognised by the </a:t>
            </a:r>
            <a:r>
              <a:rPr lang="en-IN" dirty="0" smtClean="0">
                <a:solidFill>
                  <a:srgbClr val="FFC000"/>
                </a:solidFill>
              </a:rPr>
              <a:t>Guinness World Records. 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4724400"/>
            <a:ext cx="4572000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IN" dirty="0" smtClean="0"/>
              <a:t>When Dr. Leila Denmark (b. 1 February 1898, Portal, Georgia, USA) retired in May 2001, aged </a:t>
            </a:r>
            <a:r>
              <a:rPr lang="en-IN" dirty="0" smtClean="0">
                <a:solidFill>
                  <a:srgbClr val="FFC000"/>
                </a:solidFill>
              </a:rPr>
              <a:t>103</a:t>
            </a:r>
            <a:r>
              <a:rPr lang="en-IN" dirty="0" smtClean="0"/>
              <a:t>, she was the oldest practicing physician ever. Ten years later, at 113, Dr. Denmark is also the oldest person to have held the title of </a:t>
            </a:r>
            <a:r>
              <a:rPr lang="en-IN" dirty="0" smtClean="0">
                <a:solidFill>
                  <a:srgbClr val="FFC000"/>
                </a:solidFill>
              </a:rPr>
              <a:t>“Doctor.” 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worldrecordacademy.com/amazing/img/101582-dr_walter_watson_oldestpracticing_doctor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828800"/>
            <a:ext cx="4095750" cy="2476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81200" y="304800"/>
            <a:ext cx="45720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IN" sz="2400" b="1" dirty="0" smtClean="0"/>
              <a:t> Oldest Practicing </a:t>
            </a:r>
            <a:r>
              <a:rPr lang="en-IN" sz="2400" b="1" dirty="0" err="1" smtClean="0"/>
              <a:t>ObG</a:t>
            </a:r>
            <a:r>
              <a:rPr lang="en-IN" sz="2400" b="1" dirty="0" smtClean="0"/>
              <a:t> - world record set by Dr Walter Watson in 2010</a:t>
            </a: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1981200" y="4272677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 </a:t>
            </a:r>
            <a:r>
              <a:rPr lang="en-IN" sz="2400" b="1" dirty="0" smtClean="0"/>
              <a:t>Dr Walter Watson</a:t>
            </a:r>
            <a:r>
              <a:rPr lang="en-IN" sz="2400" dirty="0" smtClean="0"/>
              <a:t>, known to many as “Papa Doc”, has delivered 18,000 babies in his 100 years of life – At the age of 102 years </a:t>
            </a:r>
          </a:p>
          <a:p>
            <a:pPr algn="ctr"/>
            <a:r>
              <a:rPr lang="en-IN" sz="2400" dirty="0" smtClean="0"/>
              <a:t>He was still coming into the clinic regularly.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octor BP Ghatpande  at his clinic in Pune on Sunday. He is 102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74" y="1450862"/>
            <a:ext cx="4721226" cy="3137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09800" y="5257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b="1" dirty="0" err="1" smtClean="0"/>
              <a:t>Pune’s</a:t>
            </a:r>
            <a:r>
              <a:rPr lang="en-IN" sz="2400" b="1" dirty="0" smtClean="0"/>
              <a:t> 102-year-old doctor works 10 hours a day, 7 days a week </a:t>
            </a:r>
            <a:endParaRPr lang="en-I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362200" y="533400"/>
            <a:ext cx="405995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3200" b="1" dirty="0" smtClean="0"/>
              <a:t>Dr </a:t>
            </a:r>
            <a:r>
              <a:rPr lang="en-IN" sz="3200" b="1" dirty="0" err="1" smtClean="0"/>
              <a:t>Balwant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Ghatpande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39000" cy="944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New life for old obstetricians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As age increases, ob/</a:t>
            </a:r>
            <a:r>
              <a:rPr lang="en-IN" dirty="0" err="1" smtClean="0"/>
              <a:t>gyns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C00000"/>
                </a:solidFill>
              </a:rPr>
              <a:t>drop the ob part of their practice  because of numerous challenges</a:t>
            </a:r>
            <a:r>
              <a:rPr lang="en-IN" dirty="0" smtClean="0"/>
              <a:t>:  long and erratic hours, expensive malpractice risk, the unpredictability of </a:t>
            </a:r>
            <a:r>
              <a:rPr lang="en-IN" dirty="0" err="1" smtClean="0"/>
              <a:t>labor</a:t>
            </a:r>
            <a:r>
              <a:rPr lang="en-IN" dirty="0" smtClean="0"/>
              <a:t> and delivery, interference with scheduled elective surgeries and loss of any semblance of normal family life.</a:t>
            </a:r>
          </a:p>
          <a:p>
            <a:r>
              <a:rPr lang="en-IN" dirty="0" smtClean="0"/>
              <a:t>Appointed as </a:t>
            </a:r>
            <a:r>
              <a:rPr lang="en-IN" dirty="0" smtClean="0">
                <a:solidFill>
                  <a:srgbClr val="C00000"/>
                </a:solidFill>
              </a:rPr>
              <a:t>“</a:t>
            </a:r>
            <a:r>
              <a:rPr lang="en-IN" dirty="0" err="1" smtClean="0">
                <a:solidFill>
                  <a:srgbClr val="C00000"/>
                </a:solidFill>
              </a:rPr>
              <a:t>laborists</a:t>
            </a:r>
            <a:r>
              <a:rPr lang="en-IN" dirty="0" smtClean="0">
                <a:solidFill>
                  <a:srgbClr val="C00000"/>
                </a:solidFill>
              </a:rPr>
              <a:t>,” </a:t>
            </a:r>
            <a:r>
              <a:rPr lang="en-IN" dirty="0" smtClean="0"/>
              <a:t>or</a:t>
            </a:r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dirty="0" smtClean="0"/>
              <a:t>ob/</a:t>
            </a:r>
            <a:r>
              <a:rPr lang="en-IN" dirty="0" err="1" smtClean="0"/>
              <a:t>gyn</a:t>
            </a:r>
            <a:r>
              <a:rPr lang="en-IN" dirty="0" smtClean="0">
                <a:solidFill>
                  <a:srgbClr val="C00000"/>
                </a:solidFill>
              </a:rPr>
              <a:t> “hospitalists” </a:t>
            </a:r>
            <a:r>
              <a:rPr lang="en-IN" dirty="0" smtClean="0"/>
              <a:t>they are </a:t>
            </a:r>
            <a:r>
              <a:rPr lang="en-IN" smtClean="0"/>
              <a:t>physically </a:t>
            </a:r>
            <a:r>
              <a:rPr lang="en-IN" smtClean="0"/>
              <a:t>present </a:t>
            </a:r>
            <a:r>
              <a:rPr lang="en-IN" dirty="0" smtClean="0">
                <a:solidFill>
                  <a:srgbClr val="C00000"/>
                </a:solidFill>
              </a:rPr>
              <a:t>in shifts </a:t>
            </a:r>
            <a:r>
              <a:rPr lang="en-IN" dirty="0" smtClean="0"/>
              <a:t>to respond to all ob and </a:t>
            </a:r>
            <a:r>
              <a:rPr lang="en-IN" dirty="0" err="1" smtClean="0"/>
              <a:t>gyn</a:t>
            </a:r>
            <a:r>
              <a:rPr lang="en-IN" dirty="0" smtClean="0"/>
              <a:t> emergencies</a:t>
            </a:r>
          </a:p>
          <a:p>
            <a:r>
              <a:rPr lang="en-IN" dirty="0" smtClean="0"/>
              <a:t>They </a:t>
            </a:r>
            <a:r>
              <a:rPr lang="en-IN" dirty="0" smtClean="0">
                <a:solidFill>
                  <a:srgbClr val="C00000"/>
                </a:solidFill>
              </a:rPr>
              <a:t>triage</a:t>
            </a:r>
            <a:r>
              <a:rPr lang="en-IN" dirty="0" smtClean="0"/>
              <a:t> all incoming ob patients and are responsible for all unassigned </a:t>
            </a:r>
            <a:r>
              <a:rPr lang="en-IN" dirty="0" err="1" smtClean="0"/>
              <a:t>laboring</a:t>
            </a:r>
            <a:r>
              <a:rPr lang="en-IN" dirty="0" smtClean="0"/>
              <a:t> patients.</a:t>
            </a:r>
          </a:p>
          <a:p>
            <a:r>
              <a:rPr lang="en-IN" dirty="0" smtClean="0"/>
              <a:t>They </a:t>
            </a:r>
            <a:r>
              <a:rPr lang="en-IN" dirty="0" smtClean="0">
                <a:solidFill>
                  <a:srgbClr val="C00000"/>
                </a:solidFill>
              </a:rPr>
              <a:t>assist</a:t>
            </a:r>
            <a:r>
              <a:rPr lang="en-IN" dirty="0" smtClean="0"/>
              <a:t> with surgeries, do patient </a:t>
            </a:r>
            <a:r>
              <a:rPr lang="en-IN" dirty="0" smtClean="0">
                <a:solidFill>
                  <a:srgbClr val="C00000"/>
                </a:solidFill>
              </a:rPr>
              <a:t>rounds, teach</a:t>
            </a:r>
            <a:r>
              <a:rPr lang="en-IN" dirty="0" smtClean="0"/>
              <a:t>, </a:t>
            </a:r>
            <a:r>
              <a:rPr lang="en-IN" dirty="0" smtClean="0">
                <a:solidFill>
                  <a:srgbClr val="C00000"/>
                </a:solidFill>
              </a:rPr>
              <a:t>consult, </a:t>
            </a:r>
            <a:r>
              <a:rPr lang="en-IN" dirty="0" smtClean="0"/>
              <a:t>and are available for </a:t>
            </a:r>
            <a:r>
              <a:rPr lang="en-IN" dirty="0" smtClean="0">
                <a:solidFill>
                  <a:srgbClr val="C00000"/>
                </a:solidFill>
              </a:rPr>
              <a:t>emergencies.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4098" name="Picture 2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791200"/>
            <a:ext cx="2143126" cy="83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Increases patient safety, reduces bad outcomes, lessens malpractice situations, shortens hospital stays and increases patient satisfaction. </a:t>
            </a:r>
          </a:p>
          <a:p>
            <a:r>
              <a:rPr lang="en-IN" dirty="0" smtClean="0"/>
              <a:t>&gt; 15% reduction in CS rates &amp; decline in induction of </a:t>
            </a:r>
            <a:r>
              <a:rPr lang="en-IN" dirty="0" err="1" smtClean="0"/>
              <a:t>labor</a:t>
            </a:r>
            <a:r>
              <a:rPr lang="en-IN" dirty="0" smtClean="0"/>
              <a:t> and preterm deliveries. </a:t>
            </a:r>
          </a:p>
          <a:p>
            <a:r>
              <a:rPr lang="en-IN" dirty="0" smtClean="0"/>
              <a:t>2000 ob/</a:t>
            </a:r>
            <a:r>
              <a:rPr lang="en-IN" dirty="0" err="1" smtClean="0"/>
              <a:t>gyn</a:t>
            </a:r>
            <a:r>
              <a:rPr lang="en-IN" dirty="0" smtClean="0"/>
              <a:t> hospitalists across the USA offer a better quality of life for private obstetricians.</a:t>
            </a:r>
          </a:p>
          <a:p>
            <a:r>
              <a:rPr lang="en-IN" dirty="0" smtClean="0"/>
              <a:t>It allows the wealth of knowledge and  experience from an older group of physicians to be leveraged rather than lost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04800"/>
            <a:ext cx="3431645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The Positives</a:t>
            </a:r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800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Karnataka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Worst </a:t>
            </a:r>
            <a:r>
              <a:rPr lang="en-US" dirty="0" smtClean="0">
                <a:solidFill>
                  <a:srgbClr val="C00000"/>
                </a:solidFill>
              </a:rPr>
              <a:t>Triglycerides</a:t>
            </a:r>
            <a:r>
              <a:rPr lang="en-US" dirty="0" smtClean="0"/>
              <a:t> in country</a:t>
            </a:r>
          </a:p>
          <a:p>
            <a:r>
              <a:rPr lang="en-US" dirty="0" smtClean="0"/>
              <a:t>Among 4 states with worst </a:t>
            </a:r>
            <a:r>
              <a:rPr lang="en-US" dirty="0" smtClean="0">
                <a:solidFill>
                  <a:srgbClr val="C00000"/>
                </a:solidFill>
              </a:rPr>
              <a:t>LDL cholesterol </a:t>
            </a:r>
            <a:r>
              <a:rPr lang="en-US" dirty="0" smtClean="0"/>
              <a:t>levels-2</a:t>
            </a:r>
            <a:r>
              <a:rPr lang="en-US" baseline="30000" dirty="0" smtClean="0"/>
              <a:t>nd</a:t>
            </a:r>
            <a:r>
              <a:rPr lang="en-US" dirty="0" smtClean="0"/>
              <a:t> highest</a:t>
            </a:r>
          </a:p>
          <a:p>
            <a:r>
              <a:rPr lang="en-US" dirty="0" smtClean="0"/>
              <a:t>Third highest in </a:t>
            </a:r>
            <a:r>
              <a:rPr lang="en-US" dirty="0" smtClean="0">
                <a:solidFill>
                  <a:srgbClr val="C00000"/>
                </a:solidFill>
              </a:rPr>
              <a:t>Diabetes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Highest male </a:t>
            </a:r>
            <a:r>
              <a:rPr lang="en-US" dirty="0" smtClean="0">
                <a:solidFill>
                  <a:srgbClr val="C00000"/>
                </a:solidFill>
              </a:rPr>
              <a:t>smokers</a:t>
            </a:r>
            <a:r>
              <a:rPr lang="en-US" dirty="0" smtClean="0"/>
              <a:t> (1 in 5)</a:t>
            </a:r>
          </a:p>
          <a:p>
            <a:r>
              <a:rPr lang="en-US" dirty="0" smtClean="0"/>
              <a:t>97% mothers start </a:t>
            </a:r>
            <a:r>
              <a:rPr lang="en-US" dirty="0" smtClean="0">
                <a:solidFill>
                  <a:srgbClr val="C00000"/>
                </a:solidFill>
              </a:rPr>
              <a:t>complementary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feeding  </a:t>
            </a:r>
            <a:r>
              <a:rPr lang="en-US" dirty="0" smtClean="0"/>
              <a:t>   &lt; 6months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                                                                                    -National </a:t>
            </a:r>
            <a:r>
              <a:rPr lang="en-US" sz="2000" dirty="0" err="1" smtClean="0">
                <a:solidFill>
                  <a:srgbClr val="C00000"/>
                </a:solidFill>
              </a:rPr>
              <a:t>Instt</a:t>
            </a:r>
            <a:r>
              <a:rPr lang="en-US" sz="2000" dirty="0" smtClean="0">
                <a:solidFill>
                  <a:srgbClr val="C00000"/>
                </a:solidFill>
              </a:rPr>
              <a:t> Nutrition, </a:t>
            </a:r>
            <a:r>
              <a:rPr lang="en-US" sz="2000" dirty="0" err="1" smtClean="0">
                <a:solidFill>
                  <a:srgbClr val="C00000"/>
                </a:solidFill>
              </a:rPr>
              <a:t>H’bad</a:t>
            </a:r>
            <a:endParaRPr lang="en-IN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merican scientists Jeffrey C Hall, Michael Rosbash and Michael W Young, who have won this year’s priz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6540500" cy="3924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143000" y="381000"/>
            <a:ext cx="7162800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400" b="1" dirty="0" smtClean="0"/>
              <a:t>Nobel prize 2017 for medicine was awarded for insights into </a:t>
            </a:r>
            <a:r>
              <a:rPr lang="en-IN" sz="2400" b="1" dirty="0" smtClean="0">
                <a:solidFill>
                  <a:srgbClr val="FFC000"/>
                </a:solidFill>
              </a:rPr>
              <a:t>internal biological clock </a:t>
            </a:r>
            <a:r>
              <a:rPr lang="en-IN" sz="2400" b="1" dirty="0" smtClean="0"/>
              <a:t>of living organisms</a:t>
            </a:r>
          </a:p>
          <a:p>
            <a:r>
              <a:rPr lang="en-IN" sz="2400" dirty="0" smtClean="0"/>
              <a:t>£825,000 prize shared between American scientists Jeffrey C Hall, Michael </a:t>
            </a:r>
            <a:r>
              <a:rPr lang="en-IN" sz="2400" dirty="0" err="1" smtClean="0"/>
              <a:t>Rosbash</a:t>
            </a:r>
            <a:r>
              <a:rPr lang="en-IN" sz="2400" dirty="0" smtClean="0"/>
              <a:t> and Michael W Young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2r55xnwy6nx47.cloudfront.net/uploads/2017/10/RhythmNobel_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81000"/>
            <a:ext cx="6672848" cy="6339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2819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latin typeface="Arial" charset="0"/>
                <a:cs typeface="Arial" charset="0"/>
              </a:rPr>
              <a:t>The clock regulates critical functions such as behavior, hormone levels, sleep, body temperature, blood pressure and metabolism. </a:t>
            </a:r>
          </a:p>
        </p:txBody>
      </p:sp>
      <p:pic>
        <p:nvPicPr>
          <p:cNvPr id="9" name="Picture 2" descr="Image result for martino,biological c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57200"/>
            <a:ext cx="3725334" cy="2095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mosa plants in wind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4467225" cy="473392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274638"/>
            <a:ext cx="5638800" cy="7921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Unraveling the Clock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24400" y="1447800"/>
            <a:ext cx="3962400" cy="5257800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First recognition of  diurnal rhythms came from </a:t>
            </a:r>
            <a:r>
              <a:rPr lang="en-IN" dirty="0" smtClean="0">
                <a:solidFill>
                  <a:srgbClr val="C00000"/>
                </a:solidFill>
              </a:rPr>
              <a:t>the 4th century BC. </a:t>
            </a:r>
            <a:r>
              <a:rPr lang="en-IN" dirty="0" err="1" smtClean="0">
                <a:solidFill>
                  <a:srgbClr val="C00000"/>
                </a:solidFill>
              </a:rPr>
              <a:t>Androsthenes</a:t>
            </a:r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dirty="0" smtClean="0"/>
              <a:t>described  the  daily leaf movements of the tamarind tree on the island of </a:t>
            </a:r>
            <a:r>
              <a:rPr lang="en-IN" dirty="0" err="1" smtClean="0"/>
              <a:t>Tylos</a:t>
            </a:r>
            <a:r>
              <a:rPr lang="en-IN" dirty="0" smtClean="0"/>
              <a:t> (now </a:t>
            </a:r>
            <a:r>
              <a:rPr lang="en-IN" dirty="0" err="1" smtClean="0"/>
              <a:t>Bahrein</a:t>
            </a:r>
            <a:r>
              <a:rPr lang="en-IN" dirty="0" smtClean="0"/>
              <a:t>) in the Persian Gulf during the marches of Alexander the Great .</a:t>
            </a:r>
          </a:p>
          <a:p>
            <a:r>
              <a:rPr lang="en-IN" i="1" dirty="0" smtClean="0"/>
              <a:t>The leaves of the mimosa plant open towards the sun during day but close at dusk</a:t>
            </a:r>
          </a:p>
          <a:p>
            <a:r>
              <a:rPr lang="en-IN" i="1" dirty="0" smtClean="0"/>
              <a:t>In </a:t>
            </a:r>
            <a:r>
              <a:rPr lang="en-IN" i="1" dirty="0" smtClean="0">
                <a:solidFill>
                  <a:srgbClr val="C00000"/>
                </a:solidFill>
              </a:rPr>
              <a:t>1729 Jean Jacques </a:t>
            </a:r>
            <a:r>
              <a:rPr lang="en-IN" i="1" dirty="0" err="1" smtClean="0">
                <a:solidFill>
                  <a:srgbClr val="C00000"/>
                </a:solidFill>
              </a:rPr>
              <a:t>d'Ortous</a:t>
            </a:r>
            <a:r>
              <a:rPr lang="en-IN" i="1" dirty="0" smtClean="0">
                <a:solidFill>
                  <a:srgbClr val="C00000"/>
                </a:solidFill>
              </a:rPr>
              <a:t> de </a:t>
            </a:r>
            <a:r>
              <a:rPr lang="en-IN" i="1" dirty="0" err="1" smtClean="0">
                <a:solidFill>
                  <a:srgbClr val="C00000"/>
                </a:solidFill>
              </a:rPr>
              <a:t>Mairan</a:t>
            </a:r>
            <a:r>
              <a:rPr lang="en-IN" i="1" dirty="0" smtClean="0">
                <a:solidFill>
                  <a:srgbClr val="C00000"/>
                </a:solidFill>
              </a:rPr>
              <a:t> </a:t>
            </a:r>
            <a:r>
              <a:rPr lang="en-IN" i="1" dirty="0" smtClean="0"/>
              <a:t>placed the plant in constant darkness</a:t>
            </a:r>
          </a:p>
          <a:p>
            <a:r>
              <a:rPr lang="en-IN" i="1" dirty="0" smtClean="0"/>
              <a:t>The leaves continue to follow their normal daily rhythm.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1001"/>
            <a:ext cx="83820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800" b="1" i="1" dirty="0" smtClean="0"/>
              <a:t>The circadian clock anticipates and adapts our physiology to the different phases of the day</a:t>
            </a:r>
            <a:r>
              <a:rPr lang="en-IN" sz="2800" i="1" dirty="0" smtClean="0"/>
              <a:t> </a:t>
            </a:r>
            <a:r>
              <a:rPr lang="en-IN" sz="2800" dirty="0" smtClean="0"/>
              <a:t> </a:t>
            </a:r>
            <a:endParaRPr lang="en-IN" sz="2800" dirty="0"/>
          </a:p>
        </p:txBody>
      </p:sp>
      <p:pic>
        <p:nvPicPr>
          <p:cNvPr id="12290" name="Picture 2" descr="Image result for martino,biological cl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00"/>
            <a:ext cx="6557006" cy="52482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6200" y="762000"/>
            <a:ext cx="4572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Impact on</a:t>
            </a:r>
            <a:br>
              <a:rPr lang="en-US" dirty="0" smtClean="0"/>
            </a:br>
            <a:r>
              <a:rPr lang="en-US" dirty="0" smtClean="0"/>
              <a:t>Menstruation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886200"/>
          </a:xfrm>
        </p:spPr>
        <p:txBody>
          <a:bodyPr/>
          <a:lstStyle/>
          <a:p>
            <a:r>
              <a:rPr lang="en-US" dirty="0" smtClean="0"/>
              <a:t>Disturbed circadian rhythm leads to altered hormone release</a:t>
            </a:r>
          </a:p>
          <a:p>
            <a:r>
              <a:rPr lang="en-US" dirty="0" smtClean="0"/>
              <a:t>Decreased Melatonin, advanced TSH, delayed </a:t>
            </a:r>
            <a:r>
              <a:rPr lang="en-US" dirty="0" err="1" smtClean="0"/>
              <a:t>Cortisol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Depression, mood changes, sleepiness during day &amp; disturbed sleep at night</a:t>
            </a:r>
          </a:p>
          <a:p>
            <a:r>
              <a:rPr lang="en-US" dirty="0" smtClean="0"/>
              <a:t>Causes PMDD &amp; PMS</a:t>
            </a:r>
          </a:p>
        </p:txBody>
      </p:sp>
      <p:pic>
        <p:nvPicPr>
          <p:cNvPr id="5" name="Picture 2" descr="Image result for martino,biological cl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3623732" cy="20383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Non pharmacological Therapies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0"/>
            <a:ext cx="60198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Phototherapy: </a:t>
            </a:r>
          </a:p>
          <a:p>
            <a:pPr>
              <a:buNone/>
            </a:pPr>
            <a:r>
              <a:rPr lang="en-US" dirty="0" smtClean="0"/>
              <a:t>    Exposure to bright white light in the evenings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Sleep deprivation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381000"/>
            <a:ext cx="3048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Impact on Heart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A healthy circadian rhythm protects heart from </a:t>
            </a:r>
            <a:r>
              <a:rPr lang="en-US" dirty="0" err="1" smtClean="0"/>
              <a:t>cardiomyopathy</a:t>
            </a:r>
            <a:r>
              <a:rPr lang="en-US" dirty="0" smtClean="0"/>
              <a:t> &amp; Heart attacks</a:t>
            </a:r>
          </a:p>
          <a:p>
            <a:r>
              <a:rPr lang="en-IN" dirty="0" smtClean="0"/>
              <a:t>Tami Martino employed mice with a genetic mutation in the cells that disturbed the clock</a:t>
            </a:r>
          </a:p>
          <a:p>
            <a:r>
              <a:rPr lang="en-US" dirty="0" smtClean="0"/>
              <a:t>Male mice suffered more heart attacks than the females</a:t>
            </a:r>
          </a:p>
          <a:p>
            <a:r>
              <a:rPr lang="en-US" dirty="0" smtClean="0"/>
              <a:t>When ovaries were removed heart attacks increased in female mice </a:t>
            </a:r>
            <a:endParaRPr lang="en-IN" dirty="0"/>
          </a:p>
        </p:txBody>
      </p:sp>
      <p:pic>
        <p:nvPicPr>
          <p:cNvPr id="5" name="Picture 2" descr="Tami Mart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2192402" cy="1509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707</Words>
  <Application>Microsoft Office PowerPoint</Application>
  <PresentationFormat>On-screen Show (4:3)</PresentationFormat>
  <Paragraphs>87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Unraveling the Clock</vt:lpstr>
      <vt:lpstr>Slide 6</vt:lpstr>
      <vt:lpstr>Impact on Menstruation</vt:lpstr>
      <vt:lpstr>Non pharmacological Therapies</vt:lpstr>
      <vt:lpstr>Impact on Heart</vt:lpstr>
      <vt:lpstr>Slide 10</vt:lpstr>
      <vt:lpstr>Lesser known facts</vt:lpstr>
      <vt:lpstr>Slide 12</vt:lpstr>
      <vt:lpstr>Slide 13</vt:lpstr>
      <vt:lpstr>Slide 14</vt:lpstr>
      <vt:lpstr>Slide 15</vt:lpstr>
      <vt:lpstr>Slide 16</vt:lpstr>
      <vt:lpstr> New life for old obstetricians  </vt:lpstr>
      <vt:lpstr>Slide 18</vt:lpstr>
      <vt:lpstr>Karnataka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122</cp:revision>
  <dcterms:created xsi:type="dcterms:W3CDTF">2006-08-16T00:00:00Z</dcterms:created>
  <dcterms:modified xsi:type="dcterms:W3CDTF">2017-10-22T01:16:57Z</dcterms:modified>
</cp:coreProperties>
</file>